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4018" r:id="rId2"/>
  </p:sldMasterIdLst>
  <p:notesMasterIdLst>
    <p:notesMasterId r:id="rId61"/>
  </p:notesMasterIdLst>
  <p:handoutMasterIdLst>
    <p:handoutMasterId r:id="rId62"/>
  </p:handoutMasterIdLst>
  <p:sldIdLst>
    <p:sldId id="325" r:id="rId3"/>
    <p:sldId id="326" r:id="rId4"/>
    <p:sldId id="328" r:id="rId5"/>
    <p:sldId id="329" r:id="rId6"/>
    <p:sldId id="330" r:id="rId7"/>
    <p:sldId id="331" r:id="rId8"/>
    <p:sldId id="385" r:id="rId9"/>
    <p:sldId id="387" r:id="rId10"/>
    <p:sldId id="334" r:id="rId11"/>
    <p:sldId id="335" r:id="rId12"/>
    <p:sldId id="380" r:id="rId13"/>
    <p:sldId id="381" r:id="rId14"/>
    <p:sldId id="382" r:id="rId15"/>
    <p:sldId id="383" r:id="rId16"/>
    <p:sldId id="384" r:id="rId17"/>
    <p:sldId id="336" r:id="rId18"/>
    <p:sldId id="388" r:id="rId19"/>
    <p:sldId id="389" r:id="rId20"/>
    <p:sldId id="339" r:id="rId21"/>
    <p:sldId id="340" r:id="rId22"/>
    <p:sldId id="390" r:id="rId23"/>
    <p:sldId id="391" r:id="rId24"/>
    <p:sldId id="392" r:id="rId25"/>
    <p:sldId id="393" r:id="rId26"/>
    <p:sldId id="394" r:id="rId27"/>
    <p:sldId id="395" r:id="rId28"/>
    <p:sldId id="396" r:id="rId29"/>
    <p:sldId id="397" r:id="rId30"/>
    <p:sldId id="398" r:id="rId31"/>
    <p:sldId id="399" r:id="rId32"/>
    <p:sldId id="400" r:id="rId33"/>
    <p:sldId id="401" r:id="rId34"/>
    <p:sldId id="402" r:id="rId35"/>
    <p:sldId id="403" r:id="rId36"/>
    <p:sldId id="404" r:id="rId37"/>
    <p:sldId id="405" r:id="rId38"/>
    <p:sldId id="406" r:id="rId39"/>
    <p:sldId id="407" r:id="rId40"/>
    <p:sldId id="408" r:id="rId41"/>
    <p:sldId id="409" r:id="rId42"/>
    <p:sldId id="410" r:id="rId43"/>
    <p:sldId id="411" r:id="rId44"/>
    <p:sldId id="412" r:id="rId45"/>
    <p:sldId id="413" r:id="rId46"/>
    <p:sldId id="414" r:id="rId47"/>
    <p:sldId id="415" r:id="rId48"/>
    <p:sldId id="416" r:id="rId49"/>
    <p:sldId id="417" r:id="rId50"/>
    <p:sldId id="418" r:id="rId51"/>
    <p:sldId id="419" r:id="rId52"/>
    <p:sldId id="420" r:id="rId53"/>
    <p:sldId id="421" r:id="rId54"/>
    <p:sldId id="422" r:id="rId55"/>
    <p:sldId id="423" r:id="rId56"/>
    <p:sldId id="424" r:id="rId57"/>
    <p:sldId id="425" r:id="rId58"/>
    <p:sldId id="426" r:id="rId59"/>
    <p:sldId id="427" r:id="rId60"/>
  </p:sldIdLst>
  <p:sldSz cx="9144000" cy="6858000" type="screen4x3"/>
  <p:notesSz cx="6858000" cy="9144000"/>
  <p:embeddedFontLst>
    <p:embeddedFont>
      <p:font typeface="B Nazanin" panose="00000400000000000000" pitchFamily="2" charset="-78"/>
      <p:regular r:id="rId63"/>
      <p:bold r:id="rId64"/>
    </p:embeddedFont>
    <p:embeddedFont>
      <p:font typeface="B Mitra" panose="00000400000000000000" pitchFamily="2" charset="-78"/>
      <p:regular r:id="rId65"/>
      <p:bold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ambria Math" panose="02040503050406030204" pitchFamily="18" charset="0"/>
      <p:regular r:id="rId71"/>
    </p:embeddedFont>
    <p:embeddedFont>
      <p:font typeface="B Lotus" panose="00000400000000000000" pitchFamily="2" charset="-78"/>
      <p:regular r:id="rId72"/>
      <p:bold r:id="rId73"/>
    </p:embeddedFont>
    <p:embeddedFont>
      <p:font typeface="B Titr" panose="00000700000000000000" pitchFamily="2" charset="-78"/>
      <p:bold r:id="rId74"/>
    </p:embeddedFont>
    <p:embeddedFont>
      <p:font typeface="B titraj 3" panose="00000700000000000000" pitchFamily="2" charset="-78"/>
      <p:regular r:id="rId75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AF85E"/>
    <a:srgbClr val="0000FF"/>
    <a:srgbClr val="FFFF66"/>
    <a:srgbClr val="3AF3F8"/>
    <a:srgbClr val="FF6D6D"/>
    <a:srgbClr val="FCBE24"/>
    <a:srgbClr val="CF9503"/>
    <a:srgbClr val="B0FB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4" autoAdjust="0"/>
    <p:restoredTop sz="85742" autoAdjust="0"/>
  </p:normalViewPr>
  <p:slideViewPr>
    <p:cSldViewPr>
      <p:cViewPr varScale="1">
        <p:scale>
          <a:sx n="69" d="100"/>
          <a:sy n="69" d="100"/>
        </p:scale>
        <p:origin x="1766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9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4.fntdata"/><Relationship Id="rId74" Type="http://schemas.openxmlformats.org/officeDocument/2006/relationships/font" Target="fonts/font12.fntdata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handoutMaster" Target="handoutMasters/handout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font" Target="fonts/font9.fntdata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1C844206-D0C0-49A6-86F2-A699984FC836}" type="datetimeFigureOut">
              <a:rPr lang="en-US"/>
              <a:pPr>
                <a:defRPr/>
              </a:pPr>
              <a:t>10/21/2019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7EE72D2-D179-485E-B25F-E119E3D5BC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4931251C-7C5B-4D2A-8F76-99DAD13219E0}" type="datetimeFigureOut">
              <a:rPr lang="fa-IR"/>
              <a:pPr>
                <a:defRPr/>
              </a:pPr>
              <a:t>22/02/1441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lvl="0"/>
            <a:endParaRPr lang="fa-IR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fld id="{AE99E357-AF2A-461B-B277-B4011E63C2C9}" type="slidenum">
              <a:rPr lang="fa-IR" altLang="en-US"/>
              <a:pPr>
                <a:defRPr/>
              </a:pPr>
              <a:t>‹#›</a:t>
            </a:fld>
            <a:endParaRPr lang="fa-I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B93D047-1F2C-4B44-92D9-C8FCAB2E08B5}" type="slidenum">
              <a:rPr lang="fa-IR" altLang="en-US" smtClean="0"/>
              <a:pPr/>
              <a:t>3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B2AB985-223B-4C40-828E-1E075A6C71D0}" type="slidenum">
              <a:rPr lang="fa-IR" altLang="en-US" smtClean="0"/>
              <a:pPr/>
              <a:t>19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2A8EDBD-F498-45A5-80B6-2B87707CB8AE}" type="slidenum">
              <a:rPr lang="fa-IR" altLang="en-US" smtClean="0"/>
              <a:pPr/>
              <a:t>20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 dirty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759486A-C8FA-4FC9-B72F-208ACF41663F}" type="slidenum">
              <a:rPr lang="fa-IR" altLang="en-US" smtClean="0"/>
              <a:pPr/>
              <a:t>21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20810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 dirty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759486A-C8FA-4FC9-B72F-208ACF41663F}" type="slidenum">
              <a:rPr lang="fa-IR" altLang="en-US" smtClean="0"/>
              <a:pPr/>
              <a:t>22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2487308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58F069D-88E1-47F6-BFDE-856BBEC0F3BD}" type="slidenum">
              <a:rPr lang="fa-IR" altLang="en-US" smtClean="0"/>
              <a:pPr/>
              <a:t>23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929836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819BD2C-6BBB-481B-ADE3-AC2892276A2A}" type="slidenum">
              <a:rPr lang="fa-IR" altLang="en-US" smtClean="0"/>
              <a:pPr/>
              <a:t>24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743271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0BCCDC1-2D47-461A-9DCE-6FB74B612CD2}" type="slidenum">
              <a:rPr lang="fa-IR" altLang="en-US" smtClean="0"/>
              <a:pPr/>
              <a:t>26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1611704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B18334C-D525-46B4-9A5D-415B5C009C9D}" type="slidenum">
              <a:rPr lang="fa-IR" altLang="en-US" smtClean="0"/>
              <a:pPr/>
              <a:t>27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3964437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8A18541-0982-4F31-A64E-8989DE26AEDC}" type="slidenum">
              <a:rPr lang="fa-IR" altLang="en-US" smtClean="0"/>
              <a:pPr/>
              <a:t>28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21366494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8A59FF1-4615-4620-B0B3-BD6E224B3705}" type="slidenum">
              <a:rPr lang="fa-IR" altLang="en-US" smtClean="0"/>
              <a:pPr/>
              <a:t>29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85967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5915D3FA-5879-48EF-9E6A-1FF110C5B41E}" type="slidenum">
              <a:rPr lang="fa-IR" altLang="en-US" smtClean="0"/>
              <a:pPr/>
              <a:t>6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9A01D9E-4196-4636-A6AE-FAD97DE15E93}" type="slidenum">
              <a:rPr lang="fa-IR" altLang="en-US" smtClean="0"/>
              <a:pPr/>
              <a:t>30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2953137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E574FCD-0E5E-4CB3-94A4-5C6BC8EC89E3}" type="slidenum">
              <a:rPr lang="fa-IR" altLang="en-US" smtClean="0"/>
              <a:pPr/>
              <a:t>31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12795592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E5A1E85-B603-4868-8A50-B746207E7B19}" type="slidenum">
              <a:rPr lang="fa-IR" altLang="en-US" smtClean="0"/>
              <a:pPr/>
              <a:t>32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15711224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84D1D5E0-68E5-4586-A7E2-641D944CA18D}" type="slidenum">
              <a:rPr lang="fa-IR" altLang="en-US" smtClean="0"/>
              <a:pPr/>
              <a:t>33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14791600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1ACDB34B-9F7A-4FCE-9A2E-4A8CDFA6CA41}" type="slidenum">
              <a:rPr lang="fa-IR" altLang="en-US" smtClean="0"/>
              <a:pPr/>
              <a:t>34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39567927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4625" indent="-174625" algn="l" defTabSz="762000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FF0066"/>
              </a:buClr>
              <a:buFont typeface="Wingdings" pitchFamily="2" charset="2"/>
              <a:buChar char="§"/>
              <a:defRPr/>
            </a:pPr>
            <a:endParaRPr lang="en-US" altLang="en-US" dirty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BA8EF91-FBD1-4077-AD9D-F53AADDD1181}" type="slidenum">
              <a:rPr lang="fa-IR" altLang="en-US" smtClean="0"/>
              <a:pPr/>
              <a:t>35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21558990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36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1460741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37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6322944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buFontTx/>
              <a:buChar char="•"/>
            </a:pP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38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50994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39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709407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8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013423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40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0598464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41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42893463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43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9522876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44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9895065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48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9054576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49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2184487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57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34580917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58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424069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/>
            <a:endParaRPr lang="en-US" altLang="en-US" dirty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00BA6DC-C051-4E32-A1B4-89B3CD03F782}" type="slidenum">
              <a:rPr lang="fa-IR" altLang="en-US" smtClean="0"/>
              <a:pPr/>
              <a:t>9</a:t>
            </a:fld>
            <a:endParaRPr lang="fa-IR" alt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26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52BB3A2-9F1D-4104-BF83-0DF2BF034031}" type="slidenum">
              <a:rPr lang="fa-IR" altLang="en-US" smtClean="0"/>
              <a:pPr/>
              <a:t>11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1889637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AE95C15E-2D99-4807-86A3-2F1F583EF77C}" type="slidenum">
              <a:rPr lang="fa-IR" altLang="en-US" smtClean="0"/>
              <a:pPr/>
              <a:t>14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3311256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CC075CE7-7FF1-4E4C-A40E-8F83F2024E25}" type="slidenum">
              <a:rPr lang="fa-IR" altLang="en-US" smtClean="0"/>
              <a:pPr/>
              <a:t>15</a:t>
            </a:fld>
            <a:endParaRPr lang="fa-IR" altLang="en-US" smtClean="0"/>
          </a:p>
        </p:txBody>
      </p:sp>
    </p:spTree>
    <p:extLst>
      <p:ext uri="{BB962C8B-B14F-4D97-AF65-F5344CB8AC3E}">
        <p14:creationId xmlns:p14="http://schemas.microsoft.com/office/powerpoint/2010/main" val="3084363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17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1324994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99E357-AF2A-461B-B277-B4011E63C2C9}" type="slidenum">
              <a:rPr lang="fa-IR" altLang="en-US" smtClean="0"/>
              <a:pPr>
                <a:defRPr/>
              </a:pPr>
              <a:t>18</a:t>
            </a:fld>
            <a:endParaRPr lang="fa-IR" altLang="en-US"/>
          </a:p>
        </p:txBody>
      </p:sp>
    </p:spTree>
    <p:extLst>
      <p:ext uri="{BB962C8B-B14F-4D97-AF65-F5344CB8AC3E}">
        <p14:creationId xmlns:p14="http://schemas.microsoft.com/office/powerpoint/2010/main" val="833828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7DF524-2117-4D41-AC70-887ED586D1AB}" type="datetimeFigureOut">
              <a:rPr lang="en-US"/>
              <a:pPr>
                <a:defRPr/>
              </a:pPr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1695EF-50A0-4D55-98C6-BAE6FACCCB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8237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_Bod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 flipH="1">
            <a:off x="-19359" y="0"/>
            <a:ext cx="9172575" cy="1400175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>
            <a:lvl1pPr marL="182880" algn="just" rtl="1">
              <a:defRPr sz="6500">
                <a:cs typeface="B Nazanin" panose="00000400000000000000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 algn="r" rtl="1">
              <a:defRPr b="0">
                <a:cs typeface="B Nazanin" panose="00000400000000000000" pitchFamily="2" charset="-78"/>
              </a:defRPr>
            </a:lvl1pPr>
            <a:lvl2pPr algn="r" rtl="1">
              <a:defRPr>
                <a:cs typeface="B Mitra" panose="00000400000000000000" pitchFamily="2" charset="-78"/>
              </a:defRPr>
            </a:lvl2pPr>
            <a:lvl3pPr algn="r" rtl="1">
              <a:defRPr>
                <a:cs typeface="B Lotus" panose="00000400000000000000" pitchFamily="2" charset="-78"/>
              </a:defRPr>
            </a:lvl3pPr>
            <a:lvl4pPr algn="r" rtl="1">
              <a:defRPr>
                <a:cs typeface="B Nazanin" panose="00000400000000000000" pitchFamily="2" charset="-78"/>
              </a:defRPr>
            </a:lvl4pPr>
            <a:lvl5pPr algn="r" rtl="1">
              <a:defRPr>
                <a:cs typeface="B Nazanin" panose="00000400000000000000" pitchFamily="2" charset="-78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FA7705-2FFB-48C0-8709-80E9D0C3EF27}" type="datetimeFigureOut">
              <a:rPr lang="en-US"/>
              <a:pPr>
                <a:defRPr/>
              </a:pPr>
              <a:t>10/21/2019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2753ED-D32A-456A-8C68-1F8A94E38A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310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5FE3D1-395B-4EC5-A3AB-6E5D85C7AC15}" type="datetimeFigureOut">
              <a:rPr lang="en-US"/>
              <a:pPr>
                <a:defRPr/>
              </a:pPr>
              <a:t>10/21/2019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0D9B35-4420-46CF-B644-B4D9CD4E276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77046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AEF1D-829E-4F6F-A89E-4B1FE56C7C38}" type="datetimeFigureOut">
              <a:rPr lang="en-US"/>
              <a:pPr>
                <a:defRPr/>
              </a:pPr>
              <a:t>10/21/2019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4991E9-CC25-47C9-B840-E6FC4B9A857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3621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BF614D-7801-43B9-9468-63E9E4DA6648}" type="datetimeFigureOut">
              <a:rPr lang="en-US"/>
              <a:pPr>
                <a:defRPr/>
              </a:pPr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A980D-9E21-4223-9ABD-D910D8D03E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2943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F006D5-B7D3-4B71-83FA-E6019C59B39A}" type="datetimeFigureOut">
              <a:rPr lang="en-US"/>
              <a:pPr>
                <a:defRPr/>
              </a:pPr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C04844-EE41-42D4-8D07-D97DBB3992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9250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A5B83-30BD-4F55-94FA-D0465D8D8155}" type="datetimeFigureOut">
              <a:rPr lang="en-US"/>
              <a:pPr>
                <a:defRPr/>
              </a:pPr>
              <a:t>10/21/2019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E23CDD-44B7-4E2B-A4EE-1B164A70F4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8573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59821D-96EE-4016-ADC9-65A767167A5E}" type="datetimeFigureOut">
              <a:rPr lang="en-US"/>
              <a:pPr>
                <a:defRPr/>
              </a:pPr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81843A-4BAC-446A-9B22-700FB9B8599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146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B230C9-DD4F-4106-B2CF-93856618DC0E}" type="datetimeFigureOut">
              <a:rPr lang="en-US"/>
              <a:pPr>
                <a:defRPr/>
              </a:pPr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7B153-9CA7-4009-B7C8-E8A505E085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6032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127311-3E80-4BEB-AEFB-9173EF5CAF14}" type="datetimeFigureOut">
              <a:rPr lang="en-US"/>
              <a:pPr>
                <a:defRPr/>
              </a:pPr>
              <a:t>10/21/2019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92CCD-781B-4B43-93A0-8659046C47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9324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791FD6-43D2-4310-94AD-DD6CD64C43A7}" type="datetimeFigureOut">
              <a:rPr lang="en-US"/>
              <a:pPr>
                <a:defRPr/>
              </a:pPr>
              <a:t>10/21/2019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4149B3-1C51-4443-B56F-1B9993C9E4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8570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BBC6D-5AB4-43BB-9FDC-FCE4093CBFDF}" type="datetimeFigureOut">
              <a:rPr lang="en-US"/>
              <a:pPr>
                <a:defRPr/>
              </a:pPr>
              <a:t>10/21/2019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4CDC2-3968-4C44-9B50-977A8D8BCBA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92022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0"/>
            <a:ext cx="917257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Image result for iust 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225" y="-246063"/>
            <a:ext cx="1892300" cy="189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9477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/>
          </a:blip>
          <a:srcRect/>
          <a:stretch>
            <a:fillRect/>
          </a:stretch>
        </p:blipFill>
        <p:spPr bwMode="auto">
          <a:xfrm flipH="1">
            <a:off x="-19359" y="0"/>
            <a:ext cx="9172575" cy="1400175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>
            <a:lvl1pPr marL="182880" algn="just" rtl="1">
              <a:defRPr sz="6500">
                <a:cs typeface="B Nazanin" panose="00000400000000000000" pitchFamily="2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CA694-E0AE-4160-A0A3-A00D4937C365}" type="datetimeFigureOut">
              <a:rPr lang="en-US"/>
              <a:pPr>
                <a:defRPr/>
              </a:pPr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5463" y="647541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B2086D-498C-49FB-A018-8EDACAE53D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27557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CA694-E0AE-4160-A0A3-A00D4937C365}" type="datetimeFigureOut">
              <a:rPr lang="en-US"/>
              <a:pPr>
                <a:defRPr/>
              </a:pPr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5463" y="6475413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B2086D-498C-49FB-A018-8EDACAE53D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374222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7C498EE-2D07-4ED5-817B-AD5F9701FA84}" type="datetimeFigureOut">
              <a:rPr lang="en-US"/>
              <a:pPr>
                <a:defRPr/>
              </a:pPr>
              <a:t>10/21/2019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368A46C-C395-496E-94A1-83F8B307EC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64" r:id="rId1"/>
    <p:sldLayoutId id="2147484765" r:id="rId2"/>
    <p:sldLayoutId id="2147484766" r:id="rId3"/>
    <p:sldLayoutId id="2147484767" r:id="rId4"/>
    <p:sldLayoutId id="2147484768" r:id="rId5"/>
    <p:sldLayoutId id="2147484769" r:id="rId6"/>
    <p:sldLayoutId id="2147484775" r:id="rId7"/>
    <p:sldLayoutId id="2147484776" r:id="rId8"/>
    <p:sldLayoutId id="2147484778" r:id="rId9"/>
    <p:sldLayoutId id="2147484777" r:id="rId10"/>
    <p:sldLayoutId id="2147484770" r:id="rId11"/>
    <p:sldLayoutId id="2147484771" r:id="rId12"/>
    <p:sldLayoutId id="2147484772" r:id="rId13"/>
    <p:sldLayoutId id="2147484773" r:id="rId14"/>
    <p:sldLayoutId id="2147484774" r:id="rId15"/>
  </p:sldLayoutIdLs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46.wmf"/><Relationship Id="rId4" Type="http://schemas.openxmlformats.org/officeDocument/2006/relationships/image" Target="../media/image47.png"/><Relationship Id="rId9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0.png"/><Relationship Id="rId5" Type="http://schemas.openxmlformats.org/officeDocument/2006/relationships/image" Target="../media/image74.png"/><Relationship Id="rId4" Type="http://schemas.openxmlformats.org/officeDocument/2006/relationships/image" Target="../media/image5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6.png"/><Relationship Id="rId5" Type="http://schemas.openxmlformats.org/officeDocument/2006/relationships/image" Target="../media/image690.png"/><Relationship Id="rId10" Type="http://schemas.openxmlformats.org/officeDocument/2006/relationships/image" Target="../media/image80.png"/><Relationship Id="rId4" Type="http://schemas.openxmlformats.org/officeDocument/2006/relationships/image" Target="../media/image680.png"/><Relationship Id="rId9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1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png"/><Relationship Id="rId5" Type="http://schemas.openxmlformats.org/officeDocument/2006/relationships/image" Target="../media/image690.png"/><Relationship Id="rId10" Type="http://schemas.openxmlformats.org/officeDocument/2006/relationships/image" Target="../media/image84.png"/><Relationship Id="rId4" Type="http://schemas.openxmlformats.org/officeDocument/2006/relationships/image" Target="../media/image680.png"/><Relationship Id="rId9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8.png"/><Relationship Id="rId3" Type="http://schemas.openxmlformats.org/officeDocument/2006/relationships/image" Target="../media/image680.png"/><Relationship Id="rId7" Type="http://schemas.openxmlformats.org/officeDocument/2006/relationships/image" Target="../media/image78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png"/><Relationship Id="rId11" Type="http://schemas.openxmlformats.org/officeDocument/2006/relationships/image" Target="../media/image86.png"/><Relationship Id="rId5" Type="http://schemas.openxmlformats.org/officeDocument/2006/relationships/image" Target="../media/image84.png"/><Relationship Id="rId10" Type="http://schemas.openxmlformats.org/officeDocument/2006/relationships/image" Target="../media/image85.png"/><Relationship Id="rId4" Type="http://schemas.openxmlformats.org/officeDocument/2006/relationships/image" Target="../media/image690.png"/><Relationship Id="rId9" Type="http://schemas.openxmlformats.org/officeDocument/2006/relationships/image" Target="../media/image83.png"/><Relationship Id="rId1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1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680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10.png"/><Relationship Id="rId5" Type="http://schemas.openxmlformats.org/officeDocument/2006/relationships/image" Target="../media/image70.png"/><Relationship Id="rId4" Type="http://schemas.openxmlformats.org/officeDocument/2006/relationships/image" Target="../media/image690.png"/><Relationship Id="rId9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7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80.png"/><Relationship Id="rId5" Type="http://schemas.openxmlformats.org/officeDocument/2006/relationships/image" Target="../media/image770.png"/><Relationship Id="rId4" Type="http://schemas.openxmlformats.org/officeDocument/2006/relationships/image" Target="../media/image7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6.jpg"/><Relationship Id="rId5" Type="http://schemas.openxmlformats.org/officeDocument/2006/relationships/image" Target="../media/image105.jpg"/><Relationship Id="rId4" Type="http://schemas.openxmlformats.org/officeDocument/2006/relationships/image" Target="../media/image104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0.jpg"/><Relationship Id="rId5" Type="http://schemas.openxmlformats.org/officeDocument/2006/relationships/image" Target="../media/image109.jpg"/><Relationship Id="rId4" Type="http://schemas.openxmlformats.org/officeDocument/2006/relationships/image" Target="../media/image10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ocs.opencv.org/3.0-beta/modules/imgproc/doc/feature_detection.html#linesegmentdetector" TargetMode="External"/><Relationship Id="rId5" Type="http://schemas.openxmlformats.org/officeDocument/2006/relationships/image" Target="../media/image111.png"/><Relationship Id="rId4" Type="http://schemas.openxmlformats.org/officeDocument/2006/relationships/image" Target="../media/image11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2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02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lumMod val="60000"/>
                <a:lumOff val="40000"/>
                <a:tint val="45000"/>
                <a:satMod val="400000"/>
              </a:schemeClr>
            </a:duotone>
          </a:blip>
          <a:stretch>
            <a:fillRect/>
          </a:stretch>
        </p:blipFill>
        <p:spPr bwMode="auto">
          <a:xfrm>
            <a:off x="2300288" y="1772816"/>
            <a:ext cx="4572000" cy="4844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err="1" smtClean="0"/>
              <a:t>لبه‏های</a:t>
            </a:r>
            <a:r>
              <a:rPr lang="fa-IR" altLang="en-US" dirty="0" smtClean="0"/>
              <a:t> </a:t>
            </a:r>
            <a:r>
              <a:rPr lang="fa-IR" altLang="en-US" dirty="0" err="1" smtClean="0"/>
              <a:t>نویزی</a:t>
            </a:r>
            <a:endParaRPr lang="en-US" altLang="en-US" dirty="0" smtClean="0"/>
          </a:p>
        </p:txBody>
      </p:sp>
      <p:sp>
        <p:nvSpPr>
          <p:cNvPr id="2048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225401A-F61A-4DED-8662-9DFFA4039E6F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612" y="1340768"/>
            <a:ext cx="8975725" cy="3637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0000"/>
              </a:lnSpc>
              <a:spcBef>
                <a:spcPct val="0"/>
              </a:spcBef>
            </a:pP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حضور مقدار کمی </a:t>
            </a:r>
            <a:r>
              <a:rPr lang="fa-IR" altLang="en-US" dirty="0" err="1">
                <a:latin typeface="Arial" panose="020B0604020202020204" pitchFamily="34" charset="0"/>
                <a:cs typeface="B Nazanin" panose="00000400000000000000" pitchFamily="2" charset="-78"/>
              </a:rPr>
              <a:t>نویز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altLang="en-US" dirty="0" err="1">
                <a:latin typeface="Arial" panose="020B0604020202020204" pitchFamily="34" charset="0"/>
                <a:cs typeface="B Nazanin" panose="00000400000000000000" pitchFamily="2" charset="-78"/>
              </a:rPr>
              <a:t>می‏تواند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 به میزان زیادی کار تشخیص لبه را توسط </a:t>
            </a:r>
            <a:r>
              <a:rPr lang="fa-IR" altLang="en-US" dirty="0" err="1">
                <a:latin typeface="Arial" panose="020B0604020202020204" pitchFamily="34" charset="0"/>
                <a:cs typeface="B Nazanin" panose="00000400000000000000" pitchFamily="2" charset="-78"/>
              </a:rPr>
              <a:t>مشتق‏گیری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 سخت نماید</a:t>
            </a:r>
          </a:p>
          <a:p>
            <a:pPr algn="just" rtl="1">
              <a:lnSpc>
                <a:spcPct val="120000"/>
              </a:lnSpc>
              <a:spcBef>
                <a:spcPct val="0"/>
              </a:spcBef>
            </a:pPr>
            <a:r>
              <a:rPr lang="fa-IR" altLang="en-US" dirty="0" err="1">
                <a:latin typeface="Arial" panose="020B0604020202020204" pitchFamily="34" charset="0"/>
                <a:cs typeface="B Nazanin" panose="00000400000000000000" pitchFamily="2" charset="-78"/>
              </a:rPr>
              <a:t>هموارسازی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 تصویر قبل از استفاده از مشتق در کاربردهایی که </a:t>
            </a:r>
            <a:r>
              <a:rPr lang="fa-IR" altLang="en-US" dirty="0" err="1">
                <a:latin typeface="Arial" panose="020B0604020202020204" pitchFamily="34" charset="0"/>
                <a:cs typeface="B Nazanin" panose="00000400000000000000" pitchFamily="2" charset="-78"/>
              </a:rPr>
              <a:t>نویز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 با چنین سطحی تصویر را تخریب می‏کند ضروری </a:t>
            </a: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است</a:t>
            </a:r>
          </a:p>
          <a:p>
            <a:pPr algn="just" rtl="1">
              <a:lnSpc>
                <a:spcPct val="120000"/>
              </a:lnSpc>
              <a:spcBef>
                <a:spcPct val="0"/>
              </a:spcBef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به طور ویژه، </a:t>
            </a:r>
            <a:r>
              <a:rPr lang="fa-IR" altLang="en-US" dirty="0" err="1" smtClean="0">
                <a:latin typeface="Arial" panose="020B0604020202020204" pitchFamily="34" charset="0"/>
                <a:cs typeface="B Nazanin" panose="00000400000000000000" pitchFamily="2" charset="-78"/>
              </a:rPr>
              <a:t>هموارسازی</a:t>
            </a: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 در جهت عمود بر جهت </a:t>
            </a:r>
            <a:r>
              <a:rPr lang="fa-IR" altLang="en-US" dirty="0" err="1" smtClean="0">
                <a:latin typeface="Arial" panose="020B0604020202020204" pitchFamily="34" charset="0"/>
                <a:cs typeface="B Nazanin" panose="00000400000000000000" pitchFamily="2" charset="-78"/>
              </a:rPr>
              <a:t>لبه‏یابی</a:t>
            </a: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 بسیار موثر است</a:t>
            </a:r>
            <a:endParaRPr lang="en-US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گرادیان تصویر</a:t>
            </a:r>
            <a:endParaRPr lang="en-US" altLang="en-US" smtClean="0"/>
          </a:p>
        </p:txBody>
      </p:sp>
      <p:sp>
        <p:nvSpPr>
          <p:cNvPr id="11161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88D4387-105A-48AF-898F-3A579279F80D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74612" y="1369232"/>
                <a:ext cx="8975725" cy="4401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گرادیان</a:t>
                </a: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تابع دوبعدی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𝑓</m:t>
                    </m:r>
                  </m:oMath>
                </a14:m>
                <a:r>
                  <a:rPr lang="fa-IR" altLang="en-US" dirty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 به </a:t>
                </a: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صورت زیر تعریف می‏شود:</a:t>
                </a: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sz="2000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اندازه </a:t>
                </a:r>
                <a:r>
                  <a:rPr lang="fa-IR" alt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گرادیان</a:t>
                </a: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sz="4400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جهت </a:t>
                </a:r>
                <a:r>
                  <a:rPr lang="fa-IR" altLang="en-US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B Nazanin" panose="00000400000000000000" pitchFamily="2" charset="-78"/>
                  </a:rPr>
                  <a:t>گرادیان</a:t>
                </a:r>
                <a:endParaRPr lang="en-US" altLang="en-US" dirty="0">
                  <a:latin typeface="Cambria Math" panose="02040503050406030204" pitchFamily="18" charset="0"/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612" y="1369232"/>
                <a:ext cx="8975725" cy="4401205"/>
              </a:xfrm>
              <a:prstGeom prst="rect">
                <a:avLst/>
              </a:prstGeom>
              <a:blipFill>
                <a:blip r:embed="rId3"/>
                <a:stretch>
                  <a:fillRect t="-277" r="-1561" b="-332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74118" y="2142804"/>
                <a:ext cx="3101875" cy="1520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18" y="2142804"/>
                <a:ext cx="3101875" cy="15207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74118" y="4221088"/>
                <a:ext cx="5478744" cy="7515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mag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18" y="4221088"/>
                <a:ext cx="5478744" cy="751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705433" y="4406173"/>
                <a:ext cx="1818895" cy="424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433" y="4406173"/>
                <a:ext cx="1818895" cy="4249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74118" y="5597806"/>
                <a:ext cx="4624599" cy="4249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dir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atan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18" y="5597806"/>
                <a:ext cx="4624599" cy="42492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573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err="1" smtClean="0"/>
              <a:t>گرادیان</a:t>
            </a:r>
            <a:r>
              <a:rPr lang="fa-IR" altLang="en-US" dirty="0" smtClean="0"/>
              <a:t> تصویر</a:t>
            </a:r>
            <a:endParaRPr lang="en-US" altLang="en-US" dirty="0" smtClean="0"/>
          </a:p>
        </p:txBody>
      </p:sp>
      <p:sp>
        <p:nvSpPr>
          <p:cNvPr id="11366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2AD12F7-1DEB-44D1-A61A-B7585222E0CA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9" descr="https://upload.wikimedia.org/wikipedia/commons/3/3f/Bikesgra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3" y="1446213"/>
            <a:ext cx="3535362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46" name="Picture 2" descr="https://upload.wikimedia.org/wikipedia/commons/8/8a/Bikesgraygh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525" y="4164013"/>
            <a:ext cx="3535363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48" name="Picture 4" descr="https://upload.wikimedia.org/wikipedia/commons/6/60/Bikesgrayg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813" y="4164013"/>
            <a:ext cx="3535362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50" name="Picture 6" descr="https://upload.wikimedia.org/wikipedia/commons/1/17/Bikesgraysobe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525" y="1446213"/>
            <a:ext cx="3535363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29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9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9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err="1" smtClean="0"/>
              <a:t>گرادیان</a:t>
            </a:r>
            <a:r>
              <a:rPr lang="fa-IR" altLang="en-US" dirty="0" smtClean="0"/>
              <a:t> تصویر</a:t>
            </a:r>
            <a:endParaRPr lang="en-US" altLang="en-US" dirty="0" smtClean="0"/>
          </a:p>
        </p:txBody>
      </p:sp>
      <p:sp>
        <p:nvSpPr>
          <p:cNvPr id="11469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AD3C2BD-1ABE-49C3-95E8-CB328F20569A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757" y="2996852"/>
            <a:ext cx="2592388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45" y="3060352"/>
            <a:ext cx="1919287" cy="15589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 noChangeAspect="1"/>
          </p:cNvSpPr>
          <p:nvPr/>
        </p:nvSpPr>
        <p:spPr>
          <a:xfrm>
            <a:off x="4320232" y="4171602"/>
            <a:ext cx="338138" cy="2730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045" y="2996852"/>
            <a:ext cx="2592387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328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83 0.06227 L 2.77778E-7 1.11111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24" y="-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مشتق افقی</a:t>
            </a:r>
            <a:endParaRPr lang="en-US" altLang="en-US" smtClean="0"/>
          </a:p>
        </p:txBody>
      </p:sp>
      <p:sp>
        <p:nvSpPr>
          <p:cNvPr id="11571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A12C70-4795-4175-8395-99AF181345DF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4612" y="1546224"/>
            <a:ext cx="8975725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  <a:defRPr/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مشتق دو طرفه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marL="0" indent="0" algn="just" rtl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  <a:defRPr/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عملگر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Prewitt</a:t>
            </a:r>
            <a:endParaRPr lang="fa-IR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  <a:defRPr/>
            </a:pP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  <a:defRPr/>
            </a:pPr>
            <a:endParaRPr lang="fa-IR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  <a:defRPr/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عملگر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Sobel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39750" y="1612900"/>
          <a:ext cx="1919289" cy="6413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763">
                  <a:extLst>
                    <a:ext uri="{9D8B030D-6E8A-4147-A177-3AD203B41FA5}">
                      <a16:colId xmlns:a16="http://schemas.microsoft.com/office/drawing/2014/main" val="3625080352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862618731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374164466"/>
                    </a:ext>
                  </a:extLst>
                </a:gridCol>
              </a:tblGrid>
              <a:tr h="64135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+1</a:t>
                      </a:r>
                      <a:endParaRPr lang="en-US" sz="2800" dirty="0"/>
                    </a:p>
                  </a:txBody>
                  <a:tcPr marL="91395" marR="91395" marT="45811" marB="458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marL="91395" marR="91395" marT="45811" marB="458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-1</a:t>
                      </a:r>
                      <a:endParaRPr lang="en-US" sz="2800" dirty="0"/>
                    </a:p>
                  </a:txBody>
                  <a:tcPr marL="91395" marR="91395" marT="45811" marB="45811" anchor="ctr"/>
                </a:tc>
                <a:extLst>
                  <a:ext uri="{0D108BD9-81ED-4DB2-BD59-A6C34878D82A}">
                    <a16:rowId xmlns:a16="http://schemas.microsoft.com/office/drawing/2014/main" val="110140435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1076325" y="3321050"/>
          <a:ext cx="1919289" cy="6413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763">
                  <a:extLst>
                    <a:ext uri="{9D8B030D-6E8A-4147-A177-3AD203B41FA5}">
                      <a16:colId xmlns:a16="http://schemas.microsoft.com/office/drawing/2014/main" val="3625080352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862618731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374164466"/>
                    </a:ext>
                  </a:extLst>
                </a:gridCol>
              </a:tblGrid>
              <a:tr h="64135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+1</a:t>
                      </a:r>
                      <a:endParaRPr lang="en-US" sz="2800" dirty="0"/>
                    </a:p>
                  </a:txBody>
                  <a:tcPr marL="91395" marR="91395" marT="45811" marB="458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marL="91395" marR="91395" marT="45811" marB="4581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-1</a:t>
                      </a:r>
                      <a:endParaRPr lang="en-US" sz="2800" dirty="0"/>
                    </a:p>
                  </a:txBody>
                  <a:tcPr marL="91395" marR="91395" marT="45811" marB="45811" anchor="ctr"/>
                </a:tc>
                <a:extLst>
                  <a:ext uri="{0D108BD9-81ED-4DB2-BD59-A6C34878D82A}">
                    <a16:rowId xmlns:a16="http://schemas.microsoft.com/office/drawing/2014/main" val="110140435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39713" y="2590800"/>
          <a:ext cx="639762" cy="19192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762">
                  <a:extLst>
                    <a:ext uri="{9D8B030D-6E8A-4147-A177-3AD203B41FA5}">
                      <a16:colId xmlns:a16="http://schemas.microsoft.com/office/drawing/2014/main" val="3625080352"/>
                    </a:ext>
                  </a:extLst>
                </a:gridCol>
              </a:tblGrid>
              <a:tr h="63976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+1</a:t>
                      </a:r>
                      <a:endParaRPr lang="en-US" sz="2800" dirty="0"/>
                    </a:p>
                  </a:txBody>
                  <a:tcPr marL="91395" marR="91395" marT="45697" marB="45697" anchor="ctr"/>
                </a:tc>
                <a:extLst>
                  <a:ext uri="{0D108BD9-81ED-4DB2-BD59-A6C34878D82A}">
                    <a16:rowId xmlns:a16="http://schemas.microsoft.com/office/drawing/2014/main" val="1101404357"/>
                  </a:ext>
                </a:extLst>
              </a:tr>
              <a:tr h="63976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+1</a:t>
                      </a:r>
                      <a:endParaRPr lang="en-US" sz="2800" dirty="0"/>
                    </a:p>
                  </a:txBody>
                  <a:tcPr marL="91395" marR="91395" marT="45697" marB="45697" anchor="ctr"/>
                </a:tc>
                <a:extLst>
                  <a:ext uri="{0D108BD9-81ED-4DB2-BD59-A6C34878D82A}">
                    <a16:rowId xmlns:a16="http://schemas.microsoft.com/office/drawing/2014/main" val="3742021894"/>
                  </a:ext>
                </a:extLst>
              </a:tr>
              <a:tr h="63976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+1</a:t>
                      </a:r>
                      <a:endParaRPr lang="en-US" sz="2800" dirty="0"/>
                    </a:p>
                  </a:txBody>
                  <a:tcPr marL="91395" marR="91395" marT="45697" marB="45697" anchor="ctr"/>
                </a:tc>
                <a:extLst>
                  <a:ext uri="{0D108BD9-81ED-4DB2-BD59-A6C34878D82A}">
                    <a16:rowId xmlns:a16="http://schemas.microsoft.com/office/drawing/2014/main" val="167421431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843338" y="2590800"/>
          <a:ext cx="1920876" cy="19192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292">
                  <a:extLst>
                    <a:ext uri="{9D8B030D-6E8A-4147-A177-3AD203B41FA5}">
                      <a16:colId xmlns:a16="http://schemas.microsoft.com/office/drawing/2014/main" val="3625080352"/>
                    </a:ext>
                  </a:extLst>
                </a:gridCol>
                <a:gridCol w="640292">
                  <a:extLst>
                    <a:ext uri="{9D8B030D-6E8A-4147-A177-3AD203B41FA5}">
                      <a16:colId xmlns:a16="http://schemas.microsoft.com/office/drawing/2014/main" val="2862618731"/>
                    </a:ext>
                  </a:extLst>
                </a:gridCol>
                <a:gridCol w="640292">
                  <a:extLst>
                    <a:ext uri="{9D8B030D-6E8A-4147-A177-3AD203B41FA5}">
                      <a16:colId xmlns:a16="http://schemas.microsoft.com/office/drawing/2014/main" val="2374164466"/>
                    </a:ext>
                  </a:extLst>
                </a:gridCol>
              </a:tblGrid>
              <a:tr h="63976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+1</a:t>
                      </a:r>
                      <a:endParaRPr lang="en-US" sz="2800" dirty="0"/>
                    </a:p>
                  </a:txBody>
                  <a:tcPr marL="91470" marR="91470" marT="45697" marB="45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marL="91470" marR="91470" marT="45697" marB="45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-1</a:t>
                      </a:r>
                      <a:endParaRPr lang="en-US" sz="2800" dirty="0"/>
                    </a:p>
                  </a:txBody>
                  <a:tcPr marL="91470" marR="91470" marT="45697" marB="45697" anchor="ctr"/>
                </a:tc>
                <a:extLst>
                  <a:ext uri="{0D108BD9-81ED-4DB2-BD59-A6C34878D82A}">
                    <a16:rowId xmlns:a16="http://schemas.microsoft.com/office/drawing/2014/main" val="1101404357"/>
                  </a:ext>
                </a:extLst>
              </a:tr>
              <a:tr h="63976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+1</a:t>
                      </a:r>
                      <a:endParaRPr lang="en-US" sz="2800" dirty="0"/>
                    </a:p>
                  </a:txBody>
                  <a:tcPr marL="91470" marR="91470" marT="45697" marB="45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marL="91470" marR="91470" marT="45697" marB="45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-1</a:t>
                      </a:r>
                      <a:endParaRPr lang="en-US" sz="2800" dirty="0"/>
                    </a:p>
                  </a:txBody>
                  <a:tcPr marL="91470" marR="91470" marT="45697" marB="45697" anchor="ctr"/>
                </a:tc>
                <a:extLst>
                  <a:ext uri="{0D108BD9-81ED-4DB2-BD59-A6C34878D82A}">
                    <a16:rowId xmlns:a16="http://schemas.microsoft.com/office/drawing/2014/main" val="577817192"/>
                  </a:ext>
                </a:extLst>
              </a:tr>
              <a:tr h="63976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+1</a:t>
                      </a:r>
                      <a:endParaRPr lang="en-US" sz="2800" dirty="0"/>
                    </a:p>
                  </a:txBody>
                  <a:tcPr marL="91470" marR="91470" marT="45697" marB="45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marL="91470" marR="91470" marT="45697" marB="45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-1</a:t>
                      </a:r>
                      <a:endParaRPr lang="en-US" sz="2800" dirty="0"/>
                    </a:p>
                  </a:txBody>
                  <a:tcPr marL="91470" marR="91470" marT="45697" marB="45697" anchor="ctr"/>
                </a:tc>
                <a:extLst>
                  <a:ext uri="{0D108BD9-81ED-4DB2-BD59-A6C34878D82A}">
                    <a16:rowId xmlns:a16="http://schemas.microsoft.com/office/drawing/2014/main" val="280897223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90942" y="3338988"/>
            <a:ext cx="419987" cy="49244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1076325" y="5600700"/>
          <a:ext cx="1919289" cy="6397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763">
                  <a:extLst>
                    <a:ext uri="{9D8B030D-6E8A-4147-A177-3AD203B41FA5}">
                      <a16:colId xmlns:a16="http://schemas.microsoft.com/office/drawing/2014/main" val="3625080352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862618731"/>
                    </a:ext>
                  </a:extLst>
                </a:gridCol>
                <a:gridCol w="639763">
                  <a:extLst>
                    <a:ext uri="{9D8B030D-6E8A-4147-A177-3AD203B41FA5}">
                      <a16:colId xmlns:a16="http://schemas.microsoft.com/office/drawing/2014/main" val="2374164466"/>
                    </a:ext>
                  </a:extLst>
                </a:gridCol>
              </a:tblGrid>
              <a:tr h="63976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+1</a:t>
                      </a:r>
                      <a:endParaRPr lang="en-US" sz="2800" dirty="0"/>
                    </a:p>
                  </a:txBody>
                  <a:tcPr marL="91395" marR="91395" marT="45697" marB="45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marL="91395" marR="91395" marT="45697" marB="45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-1</a:t>
                      </a:r>
                      <a:endParaRPr lang="en-US" sz="2800" dirty="0"/>
                    </a:p>
                  </a:txBody>
                  <a:tcPr marL="91395" marR="91395" marT="45697" marB="45697" anchor="ctr"/>
                </a:tc>
                <a:extLst>
                  <a:ext uri="{0D108BD9-81ED-4DB2-BD59-A6C34878D82A}">
                    <a16:rowId xmlns:a16="http://schemas.microsoft.com/office/drawing/2014/main" val="1101404357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39713" y="4868863"/>
          <a:ext cx="639762" cy="19208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762">
                  <a:extLst>
                    <a:ext uri="{9D8B030D-6E8A-4147-A177-3AD203B41FA5}">
                      <a16:colId xmlns:a16="http://schemas.microsoft.com/office/drawing/2014/main" val="3625080352"/>
                    </a:ext>
                  </a:extLst>
                </a:gridCol>
              </a:tblGrid>
              <a:tr h="6402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+1</a:t>
                      </a:r>
                      <a:endParaRPr lang="en-US" sz="2800" dirty="0"/>
                    </a:p>
                  </a:txBody>
                  <a:tcPr marL="91395" marR="91395" marT="45735" marB="45735" anchor="ctr"/>
                </a:tc>
                <a:extLst>
                  <a:ext uri="{0D108BD9-81ED-4DB2-BD59-A6C34878D82A}">
                    <a16:rowId xmlns:a16="http://schemas.microsoft.com/office/drawing/2014/main" val="1101404357"/>
                  </a:ext>
                </a:extLst>
              </a:tr>
              <a:tr h="6402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+2</a:t>
                      </a:r>
                      <a:endParaRPr lang="en-US" sz="2800" dirty="0"/>
                    </a:p>
                  </a:txBody>
                  <a:tcPr marL="91395" marR="91395" marT="45735" marB="45735" anchor="ctr"/>
                </a:tc>
                <a:extLst>
                  <a:ext uri="{0D108BD9-81ED-4DB2-BD59-A6C34878D82A}">
                    <a16:rowId xmlns:a16="http://schemas.microsoft.com/office/drawing/2014/main" val="3742021894"/>
                  </a:ext>
                </a:extLst>
              </a:tr>
              <a:tr h="6402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+1</a:t>
                      </a:r>
                      <a:endParaRPr lang="en-US" sz="2800" dirty="0"/>
                    </a:p>
                  </a:txBody>
                  <a:tcPr marL="91395" marR="91395" marT="45735" marB="45735" anchor="ctr"/>
                </a:tc>
                <a:extLst>
                  <a:ext uri="{0D108BD9-81ED-4DB2-BD59-A6C34878D82A}">
                    <a16:rowId xmlns:a16="http://schemas.microsoft.com/office/drawing/2014/main" val="167421431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3843338" y="4868863"/>
          <a:ext cx="1920876" cy="19208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292">
                  <a:extLst>
                    <a:ext uri="{9D8B030D-6E8A-4147-A177-3AD203B41FA5}">
                      <a16:colId xmlns:a16="http://schemas.microsoft.com/office/drawing/2014/main" val="3625080352"/>
                    </a:ext>
                  </a:extLst>
                </a:gridCol>
                <a:gridCol w="640292">
                  <a:extLst>
                    <a:ext uri="{9D8B030D-6E8A-4147-A177-3AD203B41FA5}">
                      <a16:colId xmlns:a16="http://schemas.microsoft.com/office/drawing/2014/main" val="2862618731"/>
                    </a:ext>
                  </a:extLst>
                </a:gridCol>
                <a:gridCol w="640292">
                  <a:extLst>
                    <a:ext uri="{9D8B030D-6E8A-4147-A177-3AD203B41FA5}">
                      <a16:colId xmlns:a16="http://schemas.microsoft.com/office/drawing/2014/main" val="2374164466"/>
                    </a:ext>
                  </a:extLst>
                </a:gridCol>
              </a:tblGrid>
              <a:tr h="6402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+1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-1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extLst>
                  <a:ext uri="{0D108BD9-81ED-4DB2-BD59-A6C34878D82A}">
                    <a16:rowId xmlns:a16="http://schemas.microsoft.com/office/drawing/2014/main" val="1101404357"/>
                  </a:ext>
                </a:extLst>
              </a:tr>
              <a:tr h="6402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+2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-2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extLst>
                  <a:ext uri="{0D108BD9-81ED-4DB2-BD59-A6C34878D82A}">
                    <a16:rowId xmlns:a16="http://schemas.microsoft.com/office/drawing/2014/main" val="577817192"/>
                  </a:ext>
                </a:extLst>
              </a:tr>
              <a:tr h="6402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+1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-1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extLst>
                  <a:ext uri="{0D108BD9-81ED-4DB2-BD59-A6C34878D82A}">
                    <a16:rowId xmlns:a16="http://schemas.microsoft.com/office/drawing/2014/main" val="2808972233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90941" y="5600680"/>
            <a:ext cx="419987" cy="49244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14609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مشتق عمودی</a:t>
            </a:r>
            <a:endParaRPr lang="en-US" altLang="en-US" smtClean="0"/>
          </a:p>
        </p:txBody>
      </p:sp>
      <p:sp>
        <p:nvSpPr>
          <p:cNvPr id="11776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2696AAC-A93B-4B19-92F8-4DC996515796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4612" y="1557338"/>
            <a:ext cx="8975725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  <a:defRPr/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مشتق دو طرفه</a:t>
            </a: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marL="0" indent="0" algn="just" rtl="1">
              <a:lnSpc>
                <a:spcPct val="125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  <a:defRPr/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عملگر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Prewitt</a:t>
            </a:r>
            <a:endParaRPr lang="fa-IR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  <a:defRPr/>
            </a:pPr>
            <a:endParaRPr lang="en-US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  <a:defRPr/>
            </a:pPr>
            <a:endParaRPr lang="fa-IR" altLang="en-US" dirty="0" smtClean="0">
              <a:latin typeface="Cambria Math" panose="02040503050406030204" pitchFamily="18" charset="0"/>
              <a:ea typeface="Cambria Math" panose="02040503050406030204" pitchFamily="18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  <a:defRPr/>
            </a:pPr>
            <a:r>
              <a:rPr lang="fa-IR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عملگر </a:t>
            </a:r>
            <a:r>
              <a:rPr lang="en-US" altLang="en-US" dirty="0" smtClean="0">
                <a:latin typeface="Cambria Math" panose="02040503050406030204" pitchFamily="18" charset="0"/>
                <a:ea typeface="Cambria Math" panose="02040503050406030204" pitchFamily="18" charset="0"/>
                <a:cs typeface="B Nazanin" panose="00000400000000000000" pitchFamily="2" charset="-78"/>
              </a:rPr>
              <a:t>Sobel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843338" y="2590800"/>
          <a:ext cx="1920876" cy="19192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292">
                  <a:extLst>
                    <a:ext uri="{9D8B030D-6E8A-4147-A177-3AD203B41FA5}">
                      <a16:colId xmlns:a16="http://schemas.microsoft.com/office/drawing/2014/main" val="3625080352"/>
                    </a:ext>
                  </a:extLst>
                </a:gridCol>
                <a:gridCol w="640292">
                  <a:extLst>
                    <a:ext uri="{9D8B030D-6E8A-4147-A177-3AD203B41FA5}">
                      <a16:colId xmlns:a16="http://schemas.microsoft.com/office/drawing/2014/main" val="2862618731"/>
                    </a:ext>
                  </a:extLst>
                </a:gridCol>
                <a:gridCol w="640292">
                  <a:extLst>
                    <a:ext uri="{9D8B030D-6E8A-4147-A177-3AD203B41FA5}">
                      <a16:colId xmlns:a16="http://schemas.microsoft.com/office/drawing/2014/main" val="2374164466"/>
                    </a:ext>
                  </a:extLst>
                </a:gridCol>
              </a:tblGrid>
              <a:tr h="63976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+1</a:t>
                      </a:r>
                      <a:endParaRPr lang="en-US" sz="2800" dirty="0"/>
                    </a:p>
                  </a:txBody>
                  <a:tcPr marL="91470" marR="91470" marT="45697" marB="45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+1</a:t>
                      </a:r>
                      <a:endParaRPr lang="en-US" sz="2800" dirty="0"/>
                    </a:p>
                  </a:txBody>
                  <a:tcPr marL="91470" marR="91470" marT="45697" marB="45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+1</a:t>
                      </a:r>
                      <a:endParaRPr lang="en-US" sz="2800" dirty="0"/>
                    </a:p>
                  </a:txBody>
                  <a:tcPr marL="91470" marR="91470" marT="45697" marB="45697" anchor="ctr"/>
                </a:tc>
                <a:extLst>
                  <a:ext uri="{0D108BD9-81ED-4DB2-BD59-A6C34878D82A}">
                    <a16:rowId xmlns:a16="http://schemas.microsoft.com/office/drawing/2014/main" val="1101404357"/>
                  </a:ext>
                </a:extLst>
              </a:tr>
              <a:tr h="63976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marL="91470" marR="91470" marT="45697" marB="45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marL="91470" marR="91470" marT="45697" marB="45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marL="91470" marR="91470" marT="45697" marB="45697" anchor="ctr"/>
                </a:tc>
                <a:extLst>
                  <a:ext uri="{0D108BD9-81ED-4DB2-BD59-A6C34878D82A}">
                    <a16:rowId xmlns:a16="http://schemas.microsoft.com/office/drawing/2014/main" val="577817192"/>
                  </a:ext>
                </a:extLst>
              </a:tr>
              <a:tr h="639763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-1</a:t>
                      </a:r>
                      <a:endParaRPr lang="en-US" sz="2800" dirty="0"/>
                    </a:p>
                  </a:txBody>
                  <a:tcPr marL="91470" marR="91470" marT="45697" marB="45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-1</a:t>
                      </a:r>
                      <a:endParaRPr lang="en-US" sz="2800" dirty="0"/>
                    </a:p>
                  </a:txBody>
                  <a:tcPr marL="91470" marR="91470" marT="45697" marB="45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-1</a:t>
                      </a:r>
                      <a:endParaRPr lang="en-US" sz="2800" dirty="0"/>
                    </a:p>
                  </a:txBody>
                  <a:tcPr marL="91470" marR="91470" marT="45697" marB="45697" anchor="ctr"/>
                </a:tc>
                <a:extLst>
                  <a:ext uri="{0D108BD9-81ED-4DB2-BD59-A6C34878D82A}">
                    <a16:rowId xmlns:a16="http://schemas.microsoft.com/office/drawing/2014/main" val="280897223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3843338" y="4868863"/>
          <a:ext cx="1920876" cy="19208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292">
                  <a:extLst>
                    <a:ext uri="{9D8B030D-6E8A-4147-A177-3AD203B41FA5}">
                      <a16:colId xmlns:a16="http://schemas.microsoft.com/office/drawing/2014/main" val="3625080352"/>
                    </a:ext>
                  </a:extLst>
                </a:gridCol>
                <a:gridCol w="640292">
                  <a:extLst>
                    <a:ext uri="{9D8B030D-6E8A-4147-A177-3AD203B41FA5}">
                      <a16:colId xmlns:a16="http://schemas.microsoft.com/office/drawing/2014/main" val="2862618731"/>
                    </a:ext>
                  </a:extLst>
                </a:gridCol>
                <a:gridCol w="640292">
                  <a:extLst>
                    <a:ext uri="{9D8B030D-6E8A-4147-A177-3AD203B41FA5}">
                      <a16:colId xmlns:a16="http://schemas.microsoft.com/office/drawing/2014/main" val="2374164466"/>
                    </a:ext>
                  </a:extLst>
                </a:gridCol>
              </a:tblGrid>
              <a:tr h="6402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+1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+2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+1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extLst>
                  <a:ext uri="{0D108BD9-81ED-4DB2-BD59-A6C34878D82A}">
                    <a16:rowId xmlns:a16="http://schemas.microsoft.com/office/drawing/2014/main" val="1101404357"/>
                  </a:ext>
                </a:extLst>
              </a:tr>
              <a:tr h="6402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extLst>
                  <a:ext uri="{0D108BD9-81ED-4DB2-BD59-A6C34878D82A}">
                    <a16:rowId xmlns:a16="http://schemas.microsoft.com/office/drawing/2014/main" val="577817192"/>
                  </a:ext>
                </a:extLst>
              </a:tr>
              <a:tr h="6402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-1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-2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-1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extLst>
                  <a:ext uri="{0D108BD9-81ED-4DB2-BD59-A6C34878D82A}">
                    <a16:rowId xmlns:a16="http://schemas.microsoft.com/office/drawing/2014/main" val="2808972233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195513" y="1557338"/>
          <a:ext cx="639762" cy="19208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9762">
                  <a:extLst>
                    <a:ext uri="{9D8B030D-6E8A-4147-A177-3AD203B41FA5}">
                      <a16:colId xmlns:a16="http://schemas.microsoft.com/office/drawing/2014/main" val="3625080352"/>
                    </a:ext>
                  </a:extLst>
                </a:gridCol>
              </a:tblGrid>
              <a:tr h="6402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+1</a:t>
                      </a:r>
                      <a:endParaRPr lang="en-US" sz="2800" dirty="0"/>
                    </a:p>
                  </a:txBody>
                  <a:tcPr marL="91395" marR="91395" marT="45735" marB="45735" anchor="ctr"/>
                </a:tc>
                <a:extLst>
                  <a:ext uri="{0D108BD9-81ED-4DB2-BD59-A6C34878D82A}">
                    <a16:rowId xmlns:a16="http://schemas.microsoft.com/office/drawing/2014/main" val="1101404357"/>
                  </a:ext>
                </a:extLst>
              </a:tr>
              <a:tr h="6402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marL="91395" marR="91395" marT="45735" marB="45735" anchor="ctr"/>
                </a:tc>
                <a:extLst>
                  <a:ext uri="{0D108BD9-81ED-4DB2-BD59-A6C34878D82A}">
                    <a16:rowId xmlns:a16="http://schemas.microsoft.com/office/drawing/2014/main" val="3742021894"/>
                  </a:ext>
                </a:extLst>
              </a:tr>
              <a:tr h="6402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-1</a:t>
                      </a:r>
                      <a:endParaRPr lang="en-US" sz="2800" dirty="0"/>
                    </a:p>
                  </a:txBody>
                  <a:tcPr marL="91395" marR="91395" marT="45735" marB="45735" anchor="ctr"/>
                </a:tc>
                <a:extLst>
                  <a:ext uri="{0D108BD9-81ED-4DB2-BD59-A6C34878D82A}">
                    <a16:rowId xmlns:a16="http://schemas.microsoft.com/office/drawing/2014/main" val="16742143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90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لبه‏یاب </a:t>
            </a:r>
            <a:r>
              <a:rPr lang="en-US" altLang="en-US" sz="6000" smtClean="0"/>
              <a:t>Sobel</a:t>
            </a:r>
            <a:endParaRPr lang="en-US" altLang="en-US" smtClean="0"/>
          </a:p>
        </p:txBody>
      </p:sp>
      <p:sp>
        <p:nvSpPr>
          <p:cNvPr id="2150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CD89C33-6BB3-416E-B9AC-15BE11898507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8275" y="1557338"/>
            <a:ext cx="87884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spcBef>
                <a:spcPct val="0"/>
              </a:spcBef>
            </a:pP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فیلترهای </a:t>
            </a:r>
            <a:r>
              <a:rPr lang="en-US" altLang="en-US">
                <a:latin typeface="Arial" panose="020B0604020202020204" pitchFamily="34" charset="0"/>
                <a:cs typeface="B Nazanin" panose="00000400000000000000" pitchFamily="2" charset="-78"/>
              </a:rPr>
              <a:t>Sobel</a:t>
            </a: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 برای یافتن لبه‏های افقی و عمودی مناسب هستند</a:t>
            </a:r>
            <a:endParaRPr lang="en-US" altLang="en-US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616200" y="3003550"/>
          <a:ext cx="1920876" cy="19208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292">
                  <a:extLst>
                    <a:ext uri="{9D8B030D-6E8A-4147-A177-3AD203B41FA5}">
                      <a16:colId xmlns:a16="http://schemas.microsoft.com/office/drawing/2014/main" val="3625080352"/>
                    </a:ext>
                  </a:extLst>
                </a:gridCol>
                <a:gridCol w="640292">
                  <a:extLst>
                    <a:ext uri="{9D8B030D-6E8A-4147-A177-3AD203B41FA5}">
                      <a16:colId xmlns:a16="http://schemas.microsoft.com/office/drawing/2014/main" val="2862618731"/>
                    </a:ext>
                  </a:extLst>
                </a:gridCol>
                <a:gridCol w="640292">
                  <a:extLst>
                    <a:ext uri="{9D8B030D-6E8A-4147-A177-3AD203B41FA5}">
                      <a16:colId xmlns:a16="http://schemas.microsoft.com/office/drawing/2014/main" val="2374164466"/>
                    </a:ext>
                  </a:extLst>
                </a:gridCol>
              </a:tblGrid>
              <a:tr h="6402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+1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-1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extLst>
                  <a:ext uri="{0D108BD9-81ED-4DB2-BD59-A6C34878D82A}">
                    <a16:rowId xmlns:a16="http://schemas.microsoft.com/office/drawing/2014/main" val="1101404357"/>
                  </a:ext>
                </a:extLst>
              </a:tr>
              <a:tr h="6402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+2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-2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extLst>
                  <a:ext uri="{0D108BD9-81ED-4DB2-BD59-A6C34878D82A}">
                    <a16:rowId xmlns:a16="http://schemas.microsoft.com/office/drawing/2014/main" val="577817192"/>
                  </a:ext>
                </a:extLst>
              </a:tr>
              <a:tr h="6402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+1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-1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extLst>
                  <a:ext uri="{0D108BD9-81ED-4DB2-BD59-A6C34878D82A}">
                    <a16:rowId xmlns:a16="http://schemas.microsoft.com/office/drawing/2014/main" val="280897223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39713" y="3003550"/>
          <a:ext cx="1920876" cy="19208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292">
                  <a:extLst>
                    <a:ext uri="{9D8B030D-6E8A-4147-A177-3AD203B41FA5}">
                      <a16:colId xmlns:a16="http://schemas.microsoft.com/office/drawing/2014/main" val="3625080352"/>
                    </a:ext>
                  </a:extLst>
                </a:gridCol>
                <a:gridCol w="640292">
                  <a:extLst>
                    <a:ext uri="{9D8B030D-6E8A-4147-A177-3AD203B41FA5}">
                      <a16:colId xmlns:a16="http://schemas.microsoft.com/office/drawing/2014/main" val="2862618731"/>
                    </a:ext>
                  </a:extLst>
                </a:gridCol>
                <a:gridCol w="640292">
                  <a:extLst>
                    <a:ext uri="{9D8B030D-6E8A-4147-A177-3AD203B41FA5}">
                      <a16:colId xmlns:a16="http://schemas.microsoft.com/office/drawing/2014/main" val="2374164466"/>
                    </a:ext>
                  </a:extLst>
                </a:gridCol>
              </a:tblGrid>
              <a:tr h="6402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+1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+2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+1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extLst>
                  <a:ext uri="{0D108BD9-81ED-4DB2-BD59-A6C34878D82A}">
                    <a16:rowId xmlns:a16="http://schemas.microsoft.com/office/drawing/2014/main" val="1101404357"/>
                  </a:ext>
                </a:extLst>
              </a:tr>
              <a:tr h="6402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extLst>
                  <a:ext uri="{0D108BD9-81ED-4DB2-BD59-A6C34878D82A}">
                    <a16:rowId xmlns:a16="http://schemas.microsoft.com/office/drawing/2014/main" val="577817192"/>
                  </a:ext>
                </a:extLst>
              </a:tr>
              <a:tr h="64029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-1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-2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-1</a:t>
                      </a:r>
                      <a:endParaRPr lang="en-US" sz="2800" dirty="0"/>
                    </a:p>
                  </a:txBody>
                  <a:tcPr marL="91470" marR="91470" marT="45735" marB="45735" anchor="ctr"/>
                </a:tc>
                <a:extLst>
                  <a:ext uri="{0D108BD9-81ED-4DB2-BD59-A6C34878D82A}">
                    <a16:rowId xmlns:a16="http://schemas.microsoft.com/office/drawing/2014/main" val="280897223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625288" y="2392500"/>
            <a:ext cx="561371" cy="531299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8" name="TextBox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03118" y="2392499"/>
            <a:ext cx="549253" cy="49244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1" name="TextBox 1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1056" y="5153434"/>
            <a:ext cx="5030608" cy="876843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2" name="TextBox 1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40096" y="6227556"/>
            <a:ext cx="3247236" cy="495713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20" y="116632"/>
            <a:ext cx="4394447" cy="32918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947" y="116632"/>
            <a:ext cx="4394447" cy="32918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9" y="3510372"/>
            <a:ext cx="4394447" cy="32918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947" y="3510372"/>
            <a:ext cx="4394447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37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20" y="116632"/>
            <a:ext cx="4394447" cy="32918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9" y="116632"/>
            <a:ext cx="4394447" cy="32918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942" y="116632"/>
            <a:ext cx="4386456" cy="32918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19" y="3510372"/>
            <a:ext cx="4394446" cy="3291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942" y="3510372"/>
            <a:ext cx="4386456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err="1" smtClean="0"/>
              <a:t>لبه‏یاب</a:t>
            </a:r>
            <a:r>
              <a:rPr lang="fa-IR" altLang="en-US" dirty="0" smtClean="0"/>
              <a:t> </a:t>
            </a:r>
            <a:r>
              <a:rPr lang="en-US" altLang="en-US" sz="6000" dirty="0" smtClean="0"/>
              <a:t>Sobel</a:t>
            </a:r>
            <a:endParaRPr lang="en-US" altLang="en-US" dirty="0" smtClean="0"/>
          </a:p>
        </p:txBody>
      </p:sp>
      <p:sp>
        <p:nvSpPr>
          <p:cNvPr id="2662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7B4BE1B-C15B-4BEA-B860-81BEB9A36208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68275" y="1557338"/>
            <a:ext cx="8788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spcBef>
                <a:spcPct val="0"/>
              </a:spcBef>
            </a:pP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آستانه‏گذاری اندازه گرادیان حاصل از عملگر </a:t>
            </a:r>
            <a:r>
              <a:rPr lang="en-US" altLang="en-US">
                <a:latin typeface="Arial" panose="020B0604020202020204" pitchFamily="34" charset="0"/>
                <a:cs typeface="B Nazanin" panose="00000400000000000000" pitchFamily="2" charset="-78"/>
              </a:rPr>
              <a:t>Sobel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585" y="2780928"/>
            <a:ext cx="4480560" cy="33563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3" y="2780929"/>
            <a:ext cx="4480560" cy="33563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486506"/>
            <a:ext cx="9144000" cy="1323439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algn="ctr" rtl="1" eaLnBrk="1" hangingPunct="1">
              <a:defRPr/>
            </a:pPr>
            <a:r>
              <a:rPr lang="fa-IR" sz="8000" b="1" dirty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مبانی بینایی کامپیوتر</a:t>
            </a:r>
          </a:p>
        </p:txBody>
      </p:sp>
      <p:sp>
        <p:nvSpPr>
          <p:cNvPr id="8195" name="TextBox 4"/>
          <p:cNvSpPr txBox="1">
            <a:spLocks noChangeArrowheads="1"/>
          </p:cNvSpPr>
          <p:nvPr/>
        </p:nvSpPr>
        <p:spPr bwMode="auto">
          <a:xfrm>
            <a:off x="-6350" y="4881563"/>
            <a:ext cx="9144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fa-IR" altLang="en-US" sz="4000" dirty="0">
                <a:latin typeface="Arial" panose="020B0604020202020204" pitchFamily="34" charset="0"/>
                <a:cs typeface="B Nazanin" panose="00000400000000000000" pitchFamily="2" charset="-78"/>
              </a:rPr>
              <a:t>مدرس: محمدرضا محمدی</a:t>
            </a:r>
          </a:p>
          <a:p>
            <a:pPr algn="ctr" rtl="1" eaLnBrk="1" hangingPunct="1">
              <a:spcBef>
                <a:spcPct val="0"/>
              </a:spcBef>
              <a:buFontTx/>
              <a:buNone/>
            </a:pPr>
            <a:endParaRPr lang="en-US" altLang="en-US" sz="4000" dirty="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ctr" rtl="1" eaLnBrk="1" hangingPunct="1">
              <a:spcBef>
                <a:spcPct val="0"/>
              </a:spcBef>
              <a:buFontTx/>
              <a:buNone/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1398</a:t>
            </a:r>
            <a:endParaRPr lang="fa-IR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لبه‏یاب </a:t>
            </a:r>
            <a:r>
              <a:rPr lang="en-US" altLang="en-US" sz="6000" smtClean="0"/>
              <a:t>Canny</a:t>
            </a:r>
            <a:endParaRPr lang="en-US" altLang="en-US" smtClean="0"/>
          </a:p>
        </p:txBody>
      </p:sp>
      <p:sp>
        <p:nvSpPr>
          <p:cNvPr id="2867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4F37395-0645-4A49-892C-D30135E2AD95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91998" y="1393710"/>
            <a:ext cx="8975726" cy="3754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  <a:defRPr/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یکی از پرکاربردترین و موفق‏ترین روش‏های لبه‏یابی است که از 4 گام اساسی تشکیل می‏شود:</a:t>
            </a:r>
          </a:p>
          <a:p>
            <a:pPr marL="1025525" indent="-514350" algn="just" rtl="1">
              <a:lnSpc>
                <a:spcPct val="125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fa-IR" altLang="en-US" dirty="0" smtClean="0">
                <a:latin typeface="B titraj 3" panose="00000700000000000000" pitchFamily="2" charset="-78"/>
                <a:cs typeface="B Nazanin" panose="00000400000000000000" pitchFamily="2" charset="-78"/>
              </a:rPr>
              <a:t>هموار کردن تصویر با استفاده از فیلتر </a:t>
            </a:r>
            <a:r>
              <a:rPr lang="fa-IR" altLang="en-US" dirty="0" err="1" smtClean="0">
                <a:latin typeface="B titraj 3" panose="00000700000000000000" pitchFamily="2" charset="-78"/>
                <a:cs typeface="B Nazanin" panose="00000400000000000000" pitchFamily="2" charset="-78"/>
              </a:rPr>
              <a:t>گاوسی</a:t>
            </a:r>
            <a:endParaRPr lang="fa-IR" altLang="en-US" dirty="0" smtClean="0">
              <a:latin typeface="B titraj 3" panose="00000700000000000000" pitchFamily="2" charset="-78"/>
              <a:cs typeface="B Nazanin" panose="00000400000000000000" pitchFamily="2" charset="-78"/>
            </a:endParaRPr>
          </a:p>
          <a:p>
            <a:pPr marL="1025525" indent="-514350" algn="just" rtl="1">
              <a:lnSpc>
                <a:spcPct val="125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fa-IR" altLang="en-US" dirty="0" smtClean="0">
                <a:latin typeface="B titraj 3" panose="00000700000000000000" pitchFamily="2" charset="-78"/>
                <a:cs typeface="B Nazanin" panose="00000400000000000000" pitchFamily="2" charset="-78"/>
              </a:rPr>
              <a:t>محاسبه </a:t>
            </a:r>
            <a:r>
              <a:rPr lang="fa-IR" altLang="en-US" dirty="0" err="1" smtClean="0">
                <a:latin typeface="B titraj 3" panose="00000700000000000000" pitchFamily="2" charset="-78"/>
                <a:cs typeface="B Nazanin" panose="00000400000000000000" pitchFamily="2" charset="-78"/>
              </a:rPr>
              <a:t>گرادیان</a:t>
            </a:r>
            <a:endParaRPr lang="fa-IR" altLang="en-US" dirty="0" smtClean="0">
              <a:latin typeface="B titraj 3" panose="00000700000000000000" pitchFamily="2" charset="-78"/>
              <a:cs typeface="B Nazanin" panose="00000400000000000000" pitchFamily="2" charset="-78"/>
            </a:endParaRPr>
          </a:p>
          <a:p>
            <a:pPr marL="1025525" indent="-514350" algn="just" rtl="1">
              <a:lnSpc>
                <a:spcPct val="125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fa-IR" altLang="en-US" dirty="0" smtClean="0">
                <a:latin typeface="B titraj 3" panose="00000700000000000000" pitchFamily="2" charset="-78"/>
                <a:cs typeface="B Nazanin" panose="00000400000000000000" pitchFamily="2" charset="-78"/>
              </a:rPr>
              <a:t>حذف مقادیر </a:t>
            </a:r>
            <a:r>
              <a:rPr lang="fa-IR" altLang="en-US" dirty="0" err="1" smtClean="0">
                <a:latin typeface="B titraj 3" panose="00000700000000000000" pitchFamily="2" charset="-78"/>
                <a:cs typeface="B Nazanin" panose="00000400000000000000" pitchFamily="2" charset="-78"/>
              </a:rPr>
              <a:t>غیربیشینه</a:t>
            </a:r>
            <a:endParaRPr lang="fa-IR" altLang="en-US" dirty="0" smtClean="0">
              <a:latin typeface="B titraj 3" panose="00000700000000000000" pitchFamily="2" charset="-78"/>
              <a:cs typeface="B Nazanin" panose="00000400000000000000" pitchFamily="2" charset="-78"/>
            </a:endParaRPr>
          </a:p>
          <a:p>
            <a:pPr marL="1025525" indent="-514350" algn="just" rtl="1">
              <a:lnSpc>
                <a:spcPct val="125000"/>
              </a:lnSpc>
              <a:spcBef>
                <a:spcPct val="0"/>
              </a:spcBef>
              <a:buFont typeface="+mj-lt"/>
              <a:buAutoNum type="arabicPeriod"/>
              <a:defRPr/>
            </a:pPr>
            <a:r>
              <a:rPr lang="fa-IR" altLang="en-US" dirty="0" err="1" smtClean="0">
                <a:latin typeface="B titraj 3" panose="00000700000000000000" pitchFamily="2" charset="-78"/>
                <a:cs typeface="B Nazanin" panose="00000400000000000000" pitchFamily="2" charset="-78"/>
              </a:rPr>
              <a:t>آستانه‏گذاری</a:t>
            </a:r>
            <a:r>
              <a:rPr lang="fa-IR" altLang="en-US" dirty="0" smtClean="0">
                <a:latin typeface="B titraj 3" panose="00000700000000000000" pitchFamily="2" charset="-78"/>
                <a:cs typeface="B Nazanin" panose="00000400000000000000" pitchFamily="2" charset="-78"/>
              </a:rPr>
              <a:t> دو </a:t>
            </a:r>
            <a:r>
              <a:rPr lang="fa-IR" altLang="en-US" dirty="0" err="1" smtClean="0">
                <a:latin typeface="B titraj 3" panose="00000700000000000000" pitchFamily="2" charset="-78"/>
                <a:cs typeface="B Nazanin" panose="00000400000000000000" pitchFamily="2" charset="-78"/>
              </a:rPr>
              <a:t>مرحله‏ای</a:t>
            </a:r>
            <a:endParaRPr lang="en-US" altLang="en-US" dirty="0" smtClean="0">
              <a:latin typeface="B titraj 3" panose="00000700000000000000" pitchFamily="2" charset="-78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1274" y="4195514"/>
            <a:ext cx="1905266" cy="19052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1274" y="4195514"/>
            <a:ext cx="1905266" cy="19052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1274" y="4195514"/>
            <a:ext cx="1905266" cy="19052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1274" y="4195514"/>
            <a:ext cx="1905266" cy="19052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6512" y="4195514"/>
            <a:ext cx="1905266" cy="19052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624" y="4195514"/>
            <a:ext cx="1905266" cy="190526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789363"/>
            <a:ext cx="287972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>
                <a:latin typeface="Arial" panose="020B0604020202020204" pitchFamily="34" charset="0"/>
              </a:rPr>
              <a:t>حذف مقادیر غیربیشینه</a:t>
            </a:r>
            <a:endParaRPr lang="en-US" altLang="en-US" smtClean="0"/>
          </a:p>
        </p:txBody>
      </p:sp>
      <p:sp>
        <p:nvSpPr>
          <p:cNvPr id="30724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A59CFC0-7261-4B2B-B91E-82F74A941706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graphicFrame>
        <p:nvGraphicFramePr>
          <p:cNvPr id="4" name="Object 7"/>
          <p:cNvGraphicFramePr>
            <a:graphicFrameLocks noChangeAspect="1"/>
          </p:cNvGraphicFramePr>
          <p:nvPr/>
        </p:nvGraphicFramePr>
        <p:xfrm>
          <a:off x="525463" y="3838575"/>
          <a:ext cx="3684587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4" name="Уравнение" r:id="rId5" imgW="1651000" imgH="1574800" progId="Equation.3">
                  <p:embed/>
                </p:oleObj>
              </mc:Choice>
              <mc:Fallback>
                <p:oleObj name="Уравнение" r:id="rId5" imgW="1651000" imgH="1574800" progId="Equation.3">
                  <p:embed/>
                  <p:pic>
                    <p:nvPicPr>
                      <p:cNvPr id="4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63" y="3838575"/>
                        <a:ext cx="3684587" cy="282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1340768"/>
            <a:ext cx="9144000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هر پیکسل که در راستای گرادیان خود دارای مقدار غیربیشینه باشد حذف می‏شود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جهت گرادیان به 4 گروه تقسیم می‏شود و همسایگی 3×3 است</a:t>
            </a:r>
            <a:endParaRPr lang="en-US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pic>
        <p:nvPicPr>
          <p:cNvPr id="7" name="Picture 102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163" y="3767138"/>
            <a:ext cx="2889250" cy="28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canny"/>
          <p:cNvPicPr>
            <a:picLocks noChangeAspect="1" noChangeArrowheads="1"/>
          </p:cNvPicPr>
          <p:nvPr/>
        </p:nvPicPr>
        <p:blipFill>
          <a:blip r:embed="rId8">
            <a:lum bright="-16000" contras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938" y="3767138"/>
            <a:ext cx="3267075" cy="296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2960688" y="3865563"/>
            <a:ext cx="1219200" cy="1076325"/>
          </a:xfrm>
          <a:prstGeom prst="line">
            <a:avLst/>
          </a:prstGeom>
          <a:noFill/>
          <a:ln w="38100">
            <a:solidFill>
              <a:srgbClr val="3AF85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Oval 28"/>
          <p:cNvSpPr>
            <a:spLocks noChangeArrowheads="1"/>
          </p:cNvSpPr>
          <p:nvPr/>
        </p:nvSpPr>
        <p:spPr bwMode="auto">
          <a:xfrm>
            <a:off x="3395663" y="4256088"/>
            <a:ext cx="304800" cy="304800"/>
          </a:xfrm>
          <a:prstGeom prst="ellipse">
            <a:avLst/>
          </a:prstGeom>
          <a:noFill/>
          <a:ln w="38100">
            <a:solidFill>
              <a:srgbClr val="3AF85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>
            <a:off x="1497013" y="3911600"/>
            <a:ext cx="1187450" cy="9715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Oval 28"/>
          <p:cNvSpPr>
            <a:spLocks noChangeArrowheads="1"/>
          </p:cNvSpPr>
          <p:nvPr/>
        </p:nvSpPr>
        <p:spPr bwMode="auto">
          <a:xfrm>
            <a:off x="1949450" y="4248150"/>
            <a:ext cx="304800" cy="304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graphicFrame>
        <p:nvGraphicFramePr>
          <p:cNvPr id="16" name="Object 7"/>
          <p:cNvGraphicFramePr>
            <a:graphicFrameLocks noChangeAspect="1"/>
          </p:cNvGraphicFramePr>
          <p:nvPr/>
        </p:nvGraphicFramePr>
        <p:xfrm>
          <a:off x="525463" y="3829050"/>
          <a:ext cx="3684587" cy="282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5" name="Уравнение" r:id="rId9" imgW="1651000" imgH="1574800" progId="Equation.3">
                  <p:embed/>
                </p:oleObj>
              </mc:Choice>
              <mc:Fallback>
                <p:oleObj name="Уравнение" r:id="rId9" imgW="1651000" imgH="1574800" progId="Equation.3">
                  <p:embed/>
                  <p:pic>
                    <p:nvPicPr>
                      <p:cNvPr id="1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463" y="3829050"/>
                        <a:ext cx="3684587" cy="282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936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smtClean="0">
                <a:latin typeface="Arial" panose="020B0604020202020204" pitchFamily="34" charset="0"/>
              </a:rPr>
              <a:t>آستانه‏گذاری دوسطحی</a:t>
            </a:r>
            <a:endParaRPr lang="en-US" altLang="en-US" dirty="0" smtClean="0"/>
          </a:p>
        </p:txBody>
      </p:sp>
      <p:sp>
        <p:nvSpPr>
          <p:cNvPr id="30724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A59CFC0-7261-4B2B-B91E-82F74A941706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>
                <a:spLocks noChangeArrowheads="1"/>
              </p:cNvSpPr>
              <p:nvPr/>
            </p:nvSpPr>
            <p:spPr bwMode="auto">
              <a:xfrm>
                <a:off x="0" y="1340768"/>
                <a:ext cx="9144000" cy="50167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هر پیکسلی که اندازه گرادیان آن بزرگتر از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altLang="en-US" sz="280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𝑇</m:t>
                        </m:r>
                      </m:e>
                      <m:sub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sub>
                    </m:sSub>
                  </m:oMath>
                </a14:m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 باشد به عنوان لبه معرفی می‏شود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>
                    <a:latin typeface="Arial" panose="020B0604020202020204" pitchFamily="34" charset="0"/>
                    <a:cs typeface="B Nazanin" panose="00000400000000000000" pitchFamily="2" charset="-78"/>
                  </a:rPr>
                  <a:t>هر پیکسلی که اندازه گرادیان آن </a:t>
                </a:r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کوچکتر </a:t>
                </a:r>
                <a:r>
                  <a:rPr lang="fa-IR" altLang="en-US" dirty="0">
                    <a:latin typeface="Arial" panose="020B0604020202020204" pitchFamily="34" charset="0"/>
                    <a:cs typeface="B Nazanin" panose="00000400000000000000" pitchFamily="2" charset="-78"/>
                  </a:rPr>
                  <a:t>از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altLang="en-US" sz="2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𝑇</m:t>
                        </m:r>
                      </m:e>
                      <m:sub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sub>
                    </m:sSub>
                  </m:oMath>
                </a14:m>
                <a:r>
                  <a:rPr lang="fa-IR" altLang="en-US" dirty="0">
                    <a:latin typeface="Arial" panose="020B0604020202020204" pitchFamily="34" charset="0"/>
                    <a:cs typeface="B Nazanin" panose="00000400000000000000" pitchFamily="2" charset="-78"/>
                  </a:rPr>
                  <a:t> باشد به عنوان </a:t>
                </a:r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غیرلبه </a:t>
                </a:r>
                <a:r>
                  <a:rPr lang="fa-IR" altLang="en-US" dirty="0">
                    <a:latin typeface="Arial" panose="020B0604020202020204" pitchFamily="34" charset="0"/>
                    <a:cs typeface="B Nazanin" panose="00000400000000000000" pitchFamily="2" charset="-78"/>
                  </a:rPr>
                  <a:t>معرفی می‏شود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پیکسل‏هایی که اندازه گرادیان آنها بین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altLang="en-US" sz="2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𝑇</m:t>
                        </m:r>
                      </m:e>
                      <m:sub>
                        <m:r>
                          <a:rPr lang="en-US" altLang="en-US" sz="2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sub>
                    </m:sSub>
                  </m:oMath>
                </a14:m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 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altLang="en-US" sz="2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𝑇</m:t>
                        </m:r>
                      </m:e>
                      <m:sub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sub>
                    </m:sSub>
                  </m:oMath>
                </a14:m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 باشد تنها در صورتی به عنوان لبه معرفی می‏شوند که به یک پیکسل لبه به صورت مستقیم یا از طریق پیکسل‏هایی که اندازه گرادیان آنها بین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altLang="en-US" sz="2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𝑇</m:t>
                        </m:r>
                      </m:e>
                      <m:sub>
                        <m:r>
                          <a:rPr lang="en-US" altLang="en-US" sz="2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</m:t>
                        </m:r>
                      </m:sub>
                    </m:sSub>
                  </m:oMath>
                </a14:m>
                <a:r>
                  <a:rPr lang="fa-IR" altLang="en-US" dirty="0">
                    <a:latin typeface="Arial" panose="020B0604020202020204" pitchFamily="34" charset="0"/>
                    <a:cs typeface="B Nazanin" panose="00000400000000000000" pitchFamily="2" charset="-78"/>
                  </a:rPr>
                  <a:t> 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altLang="en-US" sz="2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altLang="en-US" sz="2800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𝑇</m:t>
                        </m:r>
                      </m:e>
                      <m:sub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2</m:t>
                        </m:r>
                      </m:sub>
                    </m:sSub>
                  </m:oMath>
                </a14:m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 است متصل باشند</a:t>
                </a:r>
                <a:endParaRPr lang="en-US" altLang="en-US" dirty="0">
                  <a:latin typeface="Arial" panose="020B0604020202020204" pitchFamily="34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340768"/>
                <a:ext cx="9144000" cy="5016758"/>
              </a:xfrm>
              <a:prstGeom prst="rect">
                <a:avLst/>
              </a:prstGeom>
              <a:blipFill>
                <a:blip r:embed="rId3"/>
                <a:stretch>
                  <a:fillRect l="-2800" r="-1600" b="-27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63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3478213"/>
            <a:ext cx="3179763" cy="317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863" y="3278188"/>
            <a:ext cx="447675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تشخیص خط</a:t>
            </a:r>
            <a:endParaRPr lang="en-US" altLang="en-US" smtClean="0"/>
          </a:p>
        </p:txBody>
      </p:sp>
      <p:sp>
        <p:nvSpPr>
          <p:cNvPr id="3482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483EBBA-8A52-4F05-87B1-39BB6F276DF0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8274" y="1557338"/>
            <a:ext cx="8975725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در حالت ساده فرض می‏کنیم در تصویر تنها 1 خط وجود داشته باشد</a:t>
            </a:r>
            <a:endParaRPr lang="en-US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معادله خط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چطور می‏توان </a:t>
            </a:r>
            <a:r>
              <a:rPr lang="en-US" altLang="en-US" dirty="0">
                <a:latin typeface="Arial" panose="020B0604020202020204" pitchFamily="34" charset="0"/>
                <a:cs typeface="B Nazanin" panose="00000400000000000000" pitchFamily="2" charset="-78"/>
              </a:rPr>
              <a:t>m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 و </a:t>
            </a:r>
            <a:r>
              <a:rPr lang="en-US" altLang="en-US" dirty="0">
                <a:latin typeface="Arial" panose="020B0604020202020204" pitchFamily="34" charset="0"/>
                <a:cs typeface="B Nazanin" panose="00000400000000000000" pitchFamily="2" charset="-78"/>
              </a:rPr>
              <a:t>c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 را بدست آورد؟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sp>
        <p:nvSpPr>
          <p:cNvPr id="2" name="TextBox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5968" y="2926943"/>
            <a:ext cx="1879938" cy="430887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9" name="TextBox 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68275" y="3960131"/>
            <a:ext cx="5350439" cy="1053045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0" name="TextBox 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68275" y="5015413"/>
            <a:ext cx="2106859" cy="841128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11" name="TextBox 1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2890" y="5949280"/>
            <a:ext cx="1886094" cy="430887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44108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smtClean="0"/>
              <a:t>تشخیص خط</a:t>
            </a:r>
            <a:endParaRPr lang="en-US" altLang="en-US" dirty="0" smtClean="0"/>
          </a:p>
        </p:txBody>
      </p:sp>
      <p:sp>
        <p:nvSpPr>
          <p:cNvPr id="3686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5AD9D59-A77E-4344-B1D1-29AC6DBE24B7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3686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3457575"/>
            <a:ext cx="3200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68275" y="1557338"/>
            <a:ext cx="8788400" cy="21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sz="1600" dirty="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این معادله برای توصیف خطوط عمودی مناسب نیست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معمولا از نمایش قطبی استفاده می‏شود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sp>
        <p:nvSpPr>
          <p:cNvPr id="2" name="TextBox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93071" y="1557338"/>
            <a:ext cx="1879938" cy="43088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8" name="TextBox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39092" y="3682643"/>
            <a:ext cx="3806748" cy="430887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pic>
        <p:nvPicPr>
          <p:cNvPr id="9" name="Picture 2" descr="c-repres-hough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" y="3451225"/>
            <a:ext cx="3371850" cy="336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439408" y="4470277"/>
            <a:ext cx="5522666" cy="974947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  <p:sp>
        <p:nvSpPr>
          <p:cNvPr id="11" name="TextBox 1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491880" y="5734417"/>
            <a:ext cx="3806748" cy="430887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1867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smtClean="0"/>
              <a:t>تشخیص خط</a:t>
            </a:r>
            <a:endParaRPr lang="en-US" altLang="en-US" dirty="0" smtClean="0"/>
          </a:p>
        </p:txBody>
      </p:sp>
      <p:sp>
        <p:nvSpPr>
          <p:cNvPr id="3891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C46C818-002A-46D4-98EA-01C4A8A03EED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8275" y="1557338"/>
            <a:ext cx="878840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>
                <a:latin typeface="Arial" panose="020B0604020202020204" pitchFamily="34" charset="0"/>
                <a:cs typeface="B Nazanin" panose="00000400000000000000" pitchFamily="2" charset="-78"/>
              </a:rPr>
              <a:t>لبه‏های دیگر چه اثری می‏گذارند؟</a:t>
            </a:r>
            <a:endParaRPr lang="en-US" altLang="en-US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3449638"/>
            <a:ext cx="3200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050" y="3449638"/>
            <a:ext cx="32004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>
            <a:cxnSpLocks noChangeAspect="1"/>
          </p:cNvCxnSpPr>
          <p:nvPr/>
        </p:nvCxnSpPr>
        <p:spPr>
          <a:xfrm flipH="1">
            <a:off x="723900" y="4337050"/>
            <a:ext cx="3292475" cy="21812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 flipH="1">
            <a:off x="4951413" y="4781550"/>
            <a:ext cx="3221037" cy="113982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47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en-US" altLang="en-US" smtClean="0"/>
              <a:t>RANSAC</a:t>
            </a:r>
          </a:p>
        </p:txBody>
      </p:sp>
      <p:sp>
        <p:nvSpPr>
          <p:cNvPr id="3993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38BD26F-3F3F-4684-AD4F-04ED636C027B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8275" y="1557338"/>
            <a:ext cx="8788400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25000"/>
              </a:lnSpc>
              <a:spcBef>
                <a:spcPct val="0"/>
              </a:spcBef>
            </a:pPr>
            <a:r>
              <a:rPr lang="en-US" altLang="en-US" b="1" dirty="0"/>
              <a:t>Ran</a:t>
            </a:r>
            <a:r>
              <a:rPr lang="en-US" altLang="en-US" dirty="0"/>
              <a:t>dom </a:t>
            </a:r>
            <a:r>
              <a:rPr lang="en-US" altLang="en-US" b="1" dirty="0"/>
              <a:t>sa</a:t>
            </a:r>
            <a:r>
              <a:rPr lang="en-US" altLang="en-US" dirty="0"/>
              <a:t>mple </a:t>
            </a:r>
            <a:r>
              <a:rPr lang="en-US" altLang="en-US" b="1" dirty="0"/>
              <a:t>c</a:t>
            </a:r>
            <a:r>
              <a:rPr lang="en-US" altLang="en-US" dirty="0"/>
              <a:t>onsensus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با تعداد محدودی از نقاط یک مدل را </a:t>
            </a:r>
            <a:r>
              <a:rPr lang="fa-IR" altLang="en-US" dirty="0" err="1">
                <a:latin typeface="Arial" panose="020B0604020202020204" pitchFamily="34" charset="0"/>
                <a:cs typeface="B Nazanin" panose="00000400000000000000" pitchFamily="2" charset="-78"/>
              </a:rPr>
              <a:t>می‏سازیم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 و با نقاط دیگر آن را </a:t>
            </a:r>
            <a:r>
              <a:rPr lang="fa-IR" altLang="en-US" dirty="0" err="1">
                <a:latin typeface="Arial" panose="020B0604020202020204" pitchFamily="34" charset="0"/>
                <a:cs typeface="B Nazanin" panose="00000400000000000000" pitchFamily="2" charset="-78"/>
              </a:rPr>
              <a:t>صحت‏سنجی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altLang="en-US" dirty="0" err="1">
                <a:latin typeface="Arial" panose="020B0604020202020204" pitchFamily="34" charset="0"/>
                <a:cs typeface="B Nazanin" panose="00000400000000000000" pitchFamily="2" charset="-78"/>
              </a:rPr>
              <a:t>می‏کنیم</a:t>
            </a:r>
            <a:endParaRPr lang="fa-IR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4675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en-US" altLang="en-US" smtClean="0"/>
              <a:t>RANSAC</a:t>
            </a:r>
          </a:p>
        </p:txBody>
      </p:sp>
      <p:sp>
        <p:nvSpPr>
          <p:cNvPr id="4198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18A15BA-2AEA-46D7-9D7F-D49ABB9EF1CB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1988" name="Picture 3" descr="E:\Work\viva\lnd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1592263"/>
            <a:ext cx="5156200" cy="514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081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en-US" altLang="en-US" smtClean="0"/>
              <a:t>RANSAC</a:t>
            </a:r>
          </a:p>
        </p:txBody>
      </p:sp>
      <p:sp>
        <p:nvSpPr>
          <p:cNvPr id="4403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589A73-63C8-4D41-A706-8788FC767629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4036" name="Picture 3" descr="E:\Work\viva\lndet1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1592263"/>
            <a:ext cx="5162550" cy="515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197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en-US" altLang="en-US" smtClean="0"/>
              <a:t>RANSAC</a:t>
            </a:r>
          </a:p>
        </p:txBody>
      </p:sp>
      <p:sp>
        <p:nvSpPr>
          <p:cNvPr id="4608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7AE7DD1-5BDF-4EB1-BD13-016307F5CA4F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6084" name="Picture 3" descr="E:\Work\viva\lndet1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1592263"/>
            <a:ext cx="516255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81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564904"/>
            <a:ext cx="9144000" cy="1569660"/>
          </a:xfrm>
          <a:prstGeom prst="rect">
            <a:avLst/>
          </a:prstGeom>
          <a:noFill/>
        </p:spPr>
        <p:txBody>
          <a:bodyPr rtlCol="1">
            <a:spAutoFit/>
          </a:bodyPr>
          <a:lstStyle/>
          <a:p>
            <a:pPr algn="ctr" rtl="1" eaLnBrk="1" hangingPunct="1">
              <a:lnSpc>
                <a:spcPct val="120000"/>
              </a:lnSpc>
              <a:defRPr/>
            </a:pPr>
            <a:r>
              <a:rPr lang="fa-IR" sz="8000" b="1" dirty="0">
                <a:ln w="12700">
                  <a:solidFill>
                    <a:schemeClr val="accent1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cs typeface="B Titr" panose="00000700000000000000" pitchFamily="2" charset="-78"/>
              </a:rPr>
              <a:t>تشخیص شکل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en-US" altLang="en-US" smtClean="0"/>
              <a:t>RANSAC</a:t>
            </a:r>
          </a:p>
        </p:txBody>
      </p:sp>
      <p:sp>
        <p:nvSpPr>
          <p:cNvPr id="4813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2024E76-2726-4F2F-9985-E9E3258C2CF9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8132" name="Picture 3" descr="E:\Work\viva\lndet1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90675"/>
            <a:ext cx="5162550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577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en-US" altLang="en-US" smtClean="0"/>
              <a:t>RANSAC</a:t>
            </a:r>
          </a:p>
        </p:txBody>
      </p:sp>
      <p:sp>
        <p:nvSpPr>
          <p:cNvPr id="5017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5AA7E49-6F2E-4E24-B2B8-334FEE7158E3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0180" name="Picture 3" descr="E:\Work\viva\lndet1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89088"/>
            <a:ext cx="5162550" cy="515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608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en-US" altLang="en-US" smtClean="0"/>
              <a:t>RANSAC</a:t>
            </a:r>
          </a:p>
        </p:txBody>
      </p:sp>
      <p:sp>
        <p:nvSpPr>
          <p:cNvPr id="5222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5E3540-22E1-406C-9199-08AA1F08ED7D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2228" name="Picture 3" descr="E:\Work\viva\lndet2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89088"/>
            <a:ext cx="5162550" cy="515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320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en-US" altLang="en-US" smtClean="0"/>
              <a:t>RANSAC</a:t>
            </a:r>
          </a:p>
        </p:txBody>
      </p:sp>
      <p:sp>
        <p:nvSpPr>
          <p:cNvPr id="5427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18D01F-DFA2-44C5-BD62-F1D31AFDDDA9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4276" name="Picture 3" descr="E:\Work\viva\lndet3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89088"/>
            <a:ext cx="516255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111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en-US" altLang="en-US" smtClean="0"/>
              <a:t>RANSAC</a:t>
            </a:r>
          </a:p>
        </p:txBody>
      </p:sp>
      <p:sp>
        <p:nvSpPr>
          <p:cNvPr id="5632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2310196-5F14-449F-AEE9-2440F915B897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56324" name="Picture 3" descr="E:\Work\viva\lndet4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89088"/>
            <a:ext cx="5162550" cy="5154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798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en-US" altLang="en-US" dirty="0" smtClean="0"/>
              <a:t>RANSAC</a:t>
            </a:r>
          </a:p>
        </p:txBody>
      </p:sp>
      <p:sp>
        <p:nvSpPr>
          <p:cNvPr id="5837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704E8C9-C4FE-43B1-AD2C-3FD8055690C4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7943" y="1343202"/>
            <a:ext cx="9009063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در این الگوریتم، ابتدا مدل با برخی از داده‏ها که به صورت تصادفی نمونه‏برداری شده‏اند 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آموزش </a:t>
            </a:r>
            <a:r>
              <a:rPr lang="fa-IR" altLang="en-US" dirty="0" err="1" smtClean="0">
                <a:latin typeface="Arial" panose="020B0604020202020204" pitchFamily="34" charset="0"/>
                <a:cs typeface="B Nazanin" panose="00000400000000000000" pitchFamily="2" charset="-78"/>
              </a:rPr>
              <a:t>می‏بیند</a:t>
            </a: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 و سپس با استفاده از </a:t>
            </a:r>
            <a:r>
              <a:rPr lang="fa-IR" altLang="en-US" dirty="0" err="1" smtClean="0">
                <a:latin typeface="Arial" panose="020B0604020202020204" pitchFamily="34" charset="0"/>
                <a:cs typeface="B Nazanin" panose="00000400000000000000" pitchFamily="2" charset="-78"/>
              </a:rPr>
              <a:t>داده</a:t>
            </a:r>
            <a:r>
              <a:rPr lang="fa-IR" altLang="en-US" dirty="0" err="1">
                <a:latin typeface="Arial" panose="020B0604020202020204" pitchFamily="34" charset="0"/>
                <a:cs typeface="B Nazanin" panose="00000400000000000000" pitchFamily="2" charset="-78"/>
              </a:rPr>
              <a:t>‏های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 دیگر صحت‏سنجی می‏شود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در نهایت بهترین مدل انتخاب می‏شود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سوال: </a:t>
            </a:r>
            <a:r>
              <a:rPr lang="en-US" altLang="en-US" sz="2800" dirty="0">
                <a:latin typeface="Arial" panose="020B0604020202020204" pitchFamily="34" charset="0"/>
                <a:cs typeface="B Nazanin" panose="00000400000000000000" pitchFamily="2" charset="-78"/>
              </a:rPr>
              <a:t>RANSAC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 به چه تعداد تکرار نیازمند است؟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در حالت ایده‏آل، برای یافتن خط با این </a:t>
            </a: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روش باید تمام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 </a:t>
            </a: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ترکیب‏های دو نقطه‏ای را بررسی کنیم</a:t>
            </a:r>
            <a:endParaRPr lang="en-US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79512" y="5229200"/>
                <a:ext cx="1566776" cy="8333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229200"/>
                <a:ext cx="1566776" cy="8333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46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RANSAC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74457" y="1474326"/>
                <a:ext cx="8975725" cy="37548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اگر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𝑤</m:t>
                    </m:r>
                  </m:oMath>
                </a14:m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 نسبت تعداد نقاط </a:t>
                </a:r>
                <a:r>
                  <a:rPr lang="en-US" altLang="en-US" sz="2800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inlier</a:t>
                </a:r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 به تمام نقاط باشد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اگر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𝑝</m:t>
                    </m:r>
                  </m:oMath>
                </a14:m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 احتمال یافتن یک مجموعه از نقاط بدون </a:t>
                </a:r>
                <a:r>
                  <a:rPr lang="en-US" altLang="en-US" sz="2800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outlier</a:t>
                </a:r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 باشد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اگر فرض کنیم برای تخمین یک خط تنها به دو نقطه نیاز داریم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احتمال آنکه یک مجموعه کاملا از نقاط </a:t>
                </a:r>
                <a:r>
                  <a:rPr lang="en-US" altLang="en-US" sz="2800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inlier</a:t>
                </a:r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 تشکیل شود:</a:t>
                </a:r>
                <a:endParaRPr lang="en-US" altLang="en-US" dirty="0" smtClean="0">
                  <a:latin typeface="Arial" panose="020B0604020202020204" pitchFamily="34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اگر </a:t>
                </a:r>
                <a14:m>
                  <m:oMath xmlns:m="http://schemas.openxmlformats.org/officeDocument/2006/math">
                    <m:r>
                      <a:rPr lang="en-US" altLang="en-US" sz="2800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𝑘</m:t>
                    </m:r>
                  </m:oMath>
                </a14:m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 تعداد تکرار باشد، احتمال آنکه یک مجموعه درست انتخاب شده باشد برابر است با:</a:t>
                </a:r>
                <a:endParaRPr lang="en-US" altLang="en-US" dirty="0">
                  <a:latin typeface="Arial" panose="020B0604020202020204" pitchFamily="34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457" y="1474326"/>
                <a:ext cx="8975725" cy="3754874"/>
              </a:xfrm>
              <a:prstGeom prst="rect">
                <a:avLst/>
              </a:prstGeom>
              <a:blipFill>
                <a:blip r:embed="rId3"/>
                <a:stretch>
                  <a:fillRect l="-2716" r="-1561" b="-487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2167" y="5824605"/>
                <a:ext cx="2683875" cy="911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67" y="5824605"/>
                <a:ext cx="2683875" cy="9117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1520" y="3501008"/>
                <a:ext cx="5529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501008"/>
                <a:ext cx="552972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86718" y="4891704"/>
                <a:ext cx="2956259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718" y="4891704"/>
                <a:ext cx="2956259" cy="4385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130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74457" y="1412776"/>
                <a:ext cx="8975725" cy="1323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ایده اصلی تبدیل </a:t>
                </a:r>
                <a:r>
                  <a:rPr lang="en-US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Hough</a:t>
                </a:r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 بر تغییر فضا و رای‏گیری است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هر خط در فضای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a-IR" altLang="en-US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𝑥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𝑦</m:t>
                        </m:r>
                      </m:e>
                    </m:d>
                  </m:oMath>
                </a14:m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 معادل با یک نقطه در فضای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a-IR" altLang="en-US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𝑚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𝑐</m:t>
                        </m:r>
                      </m:e>
                    </m:d>
                  </m:oMath>
                </a14:m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 است</a:t>
                </a:r>
                <a:endParaRPr lang="en-US" altLang="en-US" dirty="0">
                  <a:latin typeface="Arial" panose="020B0604020202020204" pitchFamily="34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457" y="1412776"/>
                <a:ext cx="8975725" cy="1323439"/>
              </a:xfrm>
              <a:prstGeom prst="rect">
                <a:avLst/>
              </a:prstGeom>
              <a:blipFill>
                <a:blip r:embed="rId3"/>
                <a:stretch>
                  <a:fillRect l="-1426" t="-3226" r="-1561" b="-1336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/>
          <a:p>
            <a:r>
              <a:rPr lang="fa-IR" dirty="0"/>
              <a:t>تبدیل </a:t>
            </a:r>
            <a:r>
              <a:rPr lang="en-US" sz="6000" dirty="0"/>
              <a:t>Hough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16421" y="3356992"/>
            <a:ext cx="3623531" cy="3080924"/>
            <a:chOff x="84373" y="2996952"/>
            <a:chExt cx="3623531" cy="308092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18270" y="5901864"/>
              <a:ext cx="32004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16200000">
              <a:off x="-989241" y="4694353"/>
              <a:ext cx="244827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3406860" y="5646989"/>
                  <a:ext cx="30104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6860" y="5646989"/>
                  <a:ext cx="301044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4373" y="2996952"/>
                  <a:ext cx="30591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3" y="2996952"/>
                  <a:ext cx="305918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Connector 15"/>
          <p:cNvCxnSpPr/>
          <p:nvPr/>
        </p:nvCxnSpPr>
        <p:spPr>
          <a:xfrm flipV="1">
            <a:off x="822339" y="4542025"/>
            <a:ext cx="2453517" cy="115212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153487" y="3974274"/>
                <a:ext cx="21940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487" y="3974274"/>
                <a:ext cx="2194062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5019071" y="3356992"/>
            <a:ext cx="3729393" cy="3080924"/>
            <a:chOff x="84373" y="2996952"/>
            <a:chExt cx="3729393" cy="3080924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218270" y="5901864"/>
              <a:ext cx="32004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16200000">
              <a:off x="-989241" y="4694353"/>
              <a:ext cx="244827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406860" y="5646989"/>
                  <a:ext cx="4069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6860" y="5646989"/>
                  <a:ext cx="406906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84373" y="2996952"/>
                  <a:ext cx="27590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3" y="2996952"/>
                  <a:ext cx="275908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/>
          <p:cNvGrpSpPr/>
          <p:nvPr/>
        </p:nvGrpSpPr>
        <p:grpSpPr>
          <a:xfrm>
            <a:off x="4740214" y="5193637"/>
            <a:ext cx="2342912" cy="1459722"/>
            <a:chOff x="4365151" y="5353073"/>
            <a:chExt cx="2342912" cy="1459722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6372200" y="5589240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6140152" y="6381908"/>
                  <a:ext cx="56791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0152" y="6381908"/>
                  <a:ext cx="567911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4365151" y="5353073"/>
                  <a:ext cx="42287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5151" y="5353073"/>
                  <a:ext cx="422873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5160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تبدیل </a:t>
            </a:r>
            <a:r>
              <a:rPr lang="en-US" sz="6000" dirty="0" smtClean="0"/>
              <a:t>Hough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4072" y="1362535"/>
            <a:ext cx="903649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هر نقطه در فضای تصویر معادل با چه تابعی در فضای هاف است؟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en-US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8275" y="2255087"/>
                <a:ext cx="19052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5" y="2255087"/>
                <a:ext cx="190526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516421" y="3356992"/>
            <a:ext cx="3623531" cy="3080924"/>
            <a:chOff x="84373" y="2996952"/>
            <a:chExt cx="3623531" cy="3080924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218270" y="5901864"/>
              <a:ext cx="32004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16200000">
              <a:off x="-989241" y="4694353"/>
              <a:ext cx="244827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406860" y="5646989"/>
                  <a:ext cx="30104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6860" y="5646989"/>
                  <a:ext cx="301044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84373" y="2996952"/>
                  <a:ext cx="30591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3" y="2996952"/>
                  <a:ext cx="305918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9" name="Straight Connector 28"/>
          <p:cNvCxnSpPr/>
          <p:nvPr/>
        </p:nvCxnSpPr>
        <p:spPr>
          <a:xfrm>
            <a:off x="5315416" y="4230666"/>
            <a:ext cx="2880320" cy="12961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5019071" y="3356992"/>
            <a:ext cx="3729393" cy="3080924"/>
            <a:chOff x="84373" y="2996952"/>
            <a:chExt cx="3729393" cy="3080924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218270" y="5901864"/>
              <a:ext cx="32004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16200000">
              <a:off x="-989241" y="4694353"/>
              <a:ext cx="244827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3406860" y="5646989"/>
                  <a:ext cx="4069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6860" y="5646989"/>
                  <a:ext cx="406906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84373" y="2996952"/>
                  <a:ext cx="27590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3" y="2996952"/>
                  <a:ext cx="275908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Group 39"/>
          <p:cNvGrpSpPr/>
          <p:nvPr/>
        </p:nvGrpSpPr>
        <p:grpSpPr>
          <a:xfrm>
            <a:off x="215262" y="4137929"/>
            <a:ext cx="1764450" cy="2481100"/>
            <a:chOff x="4342849" y="4331695"/>
            <a:chExt cx="1764450" cy="2481100"/>
          </a:xfrm>
        </p:grpSpPr>
        <p:sp>
          <p:nvSpPr>
            <p:cNvPr id="41" name="Oval 40"/>
            <p:cNvSpPr>
              <a:spLocks noChangeAspect="1"/>
            </p:cNvSpPr>
            <p:nvPr/>
          </p:nvSpPr>
          <p:spPr>
            <a:xfrm>
              <a:off x="5819267" y="4539438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5653520" y="6381908"/>
                  <a:ext cx="45377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3520" y="6381908"/>
                  <a:ext cx="453779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342849" y="4331695"/>
                  <a:ext cx="45602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2849" y="4331695"/>
                  <a:ext cx="456022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5311604" y="3707784"/>
                <a:ext cx="2456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604" y="3707784"/>
                <a:ext cx="245663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732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تبدیل </a:t>
            </a:r>
            <a:r>
              <a:rPr lang="en-US" sz="6000" dirty="0"/>
              <a:t>Hough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457" y="1403068"/>
            <a:ext cx="89757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وضعیت دو نقطه از تصویر اصلی در تبدیل </a:t>
            </a:r>
            <a:r>
              <a:rPr lang="fa-IR" altLang="en-US" dirty="0" err="1" smtClean="0">
                <a:latin typeface="Arial" panose="020B0604020202020204" pitchFamily="34" charset="0"/>
                <a:cs typeface="B Nazanin" panose="00000400000000000000" pitchFamily="2" charset="-78"/>
              </a:rPr>
              <a:t>هاف</a:t>
            </a: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 چگونه خواهد بود؟</a:t>
            </a:r>
            <a:endParaRPr lang="en-US" altLang="en-US" dirty="0" smtClean="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خطی که از هر دو نقطه عبور می‏کند تقاطع دو خط در فضای هاف است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516421" y="3356992"/>
            <a:ext cx="3623531" cy="3080924"/>
            <a:chOff x="84373" y="2996952"/>
            <a:chExt cx="3623531" cy="3080924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218270" y="5901864"/>
              <a:ext cx="32004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16200000">
              <a:off x="-989241" y="4694353"/>
              <a:ext cx="244827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3406860" y="5646989"/>
                  <a:ext cx="30104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6860" y="5646989"/>
                  <a:ext cx="301044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84373" y="2996952"/>
                  <a:ext cx="30591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3" y="2996952"/>
                  <a:ext cx="305918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" name="Straight Connector 12"/>
          <p:cNvCxnSpPr/>
          <p:nvPr/>
        </p:nvCxnSpPr>
        <p:spPr>
          <a:xfrm>
            <a:off x="5315416" y="4230666"/>
            <a:ext cx="2880320" cy="12961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311604" y="3707784"/>
                <a:ext cx="2456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1604" y="3707784"/>
                <a:ext cx="245663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/>
          <p:cNvGrpSpPr/>
          <p:nvPr/>
        </p:nvGrpSpPr>
        <p:grpSpPr>
          <a:xfrm>
            <a:off x="5019071" y="3356992"/>
            <a:ext cx="3729393" cy="3080924"/>
            <a:chOff x="84373" y="2996952"/>
            <a:chExt cx="3729393" cy="3080924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218270" y="5901864"/>
              <a:ext cx="32004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6200000">
              <a:off x="-989241" y="4694353"/>
              <a:ext cx="244827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3406860" y="5646989"/>
                  <a:ext cx="40690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6860" y="5646989"/>
                  <a:ext cx="406906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84373" y="2996952"/>
                  <a:ext cx="27590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3" y="2996952"/>
                  <a:ext cx="275908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Group 19"/>
          <p:cNvGrpSpPr/>
          <p:nvPr/>
        </p:nvGrpSpPr>
        <p:grpSpPr>
          <a:xfrm>
            <a:off x="215262" y="4137929"/>
            <a:ext cx="1764450" cy="2481100"/>
            <a:chOff x="4342849" y="4331695"/>
            <a:chExt cx="1764450" cy="2481100"/>
          </a:xfrm>
        </p:grpSpPr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5819267" y="4539438"/>
              <a:ext cx="91440" cy="914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5653520" y="6381908"/>
                  <a:ext cx="45377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3520" y="6381908"/>
                  <a:ext cx="453779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4342849" y="4331695"/>
                  <a:ext cx="45602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2849" y="4331695"/>
                  <a:ext cx="456022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210921" y="4838948"/>
            <a:ext cx="2942650" cy="1776162"/>
            <a:chOff x="4186108" y="4880314"/>
            <a:chExt cx="2942650" cy="1776162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6799563" y="5270566"/>
              <a:ext cx="91440" cy="91440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6674979" y="6225589"/>
                  <a:ext cx="453779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a-IR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4979" y="6225589"/>
                  <a:ext cx="453779" cy="43088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4186108" y="4880314"/>
                  <a:ext cx="45602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6108" y="4880314"/>
                  <a:ext cx="456022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" name="Straight Connector 27"/>
          <p:cNvCxnSpPr/>
          <p:nvPr/>
        </p:nvCxnSpPr>
        <p:spPr>
          <a:xfrm>
            <a:off x="5315416" y="4594231"/>
            <a:ext cx="3026142" cy="460160"/>
          </a:xfrm>
          <a:prstGeom prst="line">
            <a:avLst/>
          </a:prstGeom>
          <a:ln w="28575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753168" y="4380723"/>
                <a:ext cx="245663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3168" y="4380723"/>
                <a:ext cx="2456635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/>
          <p:cNvGrpSpPr/>
          <p:nvPr/>
        </p:nvGrpSpPr>
        <p:grpSpPr>
          <a:xfrm>
            <a:off x="4758399" y="4407628"/>
            <a:ext cx="2247571" cy="2207481"/>
            <a:chOff x="5012609" y="4931119"/>
            <a:chExt cx="2247571" cy="2207481"/>
          </a:xfrm>
        </p:grpSpPr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6799563" y="5270566"/>
              <a:ext cx="91440" cy="91440"/>
            </a:xfrm>
            <a:prstGeom prst="ellipse">
              <a:avLst/>
            </a:prstGeom>
            <a:solidFill>
              <a:srgbClr val="3AF8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00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6692268" y="6707713"/>
                  <a:ext cx="56791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2268" y="6707713"/>
                  <a:ext cx="567912" cy="43088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5012609" y="4931119"/>
                  <a:ext cx="42287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2609" y="4931119"/>
                  <a:ext cx="422873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232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تشخیص خط</a:t>
            </a:r>
            <a:endParaRPr lang="en-US" altLang="en-US" smtClean="0"/>
          </a:p>
        </p:txBody>
      </p:sp>
      <p:sp>
        <p:nvSpPr>
          <p:cNvPr id="1126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B6E17BA-C3B1-4BE4-871F-C4C3B78FA1B2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1126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3"/>
          <a:stretch>
            <a:fillRect/>
          </a:stretch>
        </p:blipFill>
        <p:spPr bwMode="auto">
          <a:xfrm>
            <a:off x="2509838" y="1555750"/>
            <a:ext cx="4105275" cy="519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3276600" y="2139950"/>
            <a:ext cx="63500" cy="393223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287713" y="2122488"/>
            <a:ext cx="2736850" cy="1746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340100" y="6042025"/>
            <a:ext cx="2736850" cy="190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59488" y="2111375"/>
            <a:ext cx="63500" cy="393065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929313" y="2111375"/>
            <a:ext cx="63500" cy="393223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10275" y="2098675"/>
            <a:ext cx="63500" cy="393223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تبدیل </a:t>
            </a:r>
            <a:r>
              <a:rPr lang="en-US" sz="6000" dirty="0"/>
              <a:t>Hough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>
                <a:spLocks noChangeArrowheads="1"/>
              </p:cNvSpPr>
              <p:nvPr/>
            </p:nvSpPr>
            <p:spPr bwMode="auto">
              <a:xfrm>
                <a:off x="74457" y="1340768"/>
                <a:ext cx="8975725" cy="25545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البته فضای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a-IR" altLang="en-US" sz="280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𝑚</m:t>
                        </m:r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,</m:t>
                        </m:r>
                        <m:r>
                          <a:rPr lang="en-US" altLang="en-US" sz="2800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𝑐</m:t>
                        </m:r>
                      </m:e>
                    </m:d>
                  </m:oMath>
                </a14:m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 به دلیل آنکه </a:t>
                </a:r>
                <a14:m>
                  <m:oMath xmlns:m="http://schemas.openxmlformats.org/officeDocument/2006/math">
                    <m:r>
                      <a:rPr lang="en-US" altLang="en-US" sz="2800" i="1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𝑚</m:t>
                    </m:r>
                  </m:oMath>
                </a14:m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 می‏تواند نامحدود باشد مناسب نیست</a:t>
                </a: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هر نقطه در فضای تصویر معادل با چه </a:t>
                </a:r>
              </a:p>
              <a:p>
                <a:pPr marL="0" indent="0" algn="just" rtl="1">
                  <a:lnSpc>
                    <a:spcPct val="125000"/>
                  </a:lnSpc>
                  <a:spcBef>
                    <a:spcPct val="0"/>
                  </a:spcBef>
                  <a:buNone/>
                </a:pPr>
                <a:r>
                  <a:rPr lang="fa-IR" altLang="en-US" dirty="0">
                    <a:latin typeface="Arial" panose="020B0604020202020204" pitchFamily="34" charset="0"/>
                    <a:cs typeface="B Nazanin" panose="00000400000000000000" pitchFamily="2" charset="-78"/>
                  </a:rPr>
                  <a:t> </a:t>
                </a:r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   منحنی در فضای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m:rPr>
                            <m:nor/>
                          </m:rPr>
                          <a:rPr lang="en-US" sz="2800" dirty="0"/>
                          <m:t> 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 خواهد بود؟</a:t>
                </a:r>
                <a:endParaRPr lang="en-US" altLang="en-US" dirty="0">
                  <a:latin typeface="Arial" panose="020B0604020202020204" pitchFamily="34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457" y="1340768"/>
                <a:ext cx="8975725" cy="2554545"/>
              </a:xfrm>
              <a:prstGeom prst="rect">
                <a:avLst/>
              </a:prstGeom>
              <a:blipFill>
                <a:blip r:embed="rId3"/>
                <a:stretch>
                  <a:fillRect l="-2783" r="-1697" b="-644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c-repres-hough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65" y="3129416"/>
            <a:ext cx="3371850" cy="336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9665" y="2159873"/>
                <a:ext cx="38067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665" y="2159873"/>
                <a:ext cx="380674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82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تبدیل </a:t>
            </a:r>
            <a:r>
              <a:rPr lang="en-US" sz="6000" dirty="0"/>
              <a:t>Hough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84373" y="3516428"/>
            <a:ext cx="3623531" cy="3080924"/>
            <a:chOff x="84373" y="2996952"/>
            <a:chExt cx="3623531" cy="3080924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218270" y="5901864"/>
              <a:ext cx="32004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rot="16200000">
              <a:off x="-989241" y="4694353"/>
              <a:ext cx="244827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3406860" y="5646989"/>
                  <a:ext cx="30104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6860" y="5646989"/>
                  <a:ext cx="301044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84373" y="2996952"/>
                  <a:ext cx="30591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3" y="2996952"/>
                  <a:ext cx="305918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Oval 11"/>
          <p:cNvSpPr>
            <a:spLocks noChangeAspect="1"/>
          </p:cNvSpPr>
          <p:nvPr/>
        </p:nvSpPr>
        <p:spPr>
          <a:xfrm>
            <a:off x="539552" y="4740564"/>
            <a:ext cx="91440" cy="9144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092427" y="3516428"/>
            <a:ext cx="5017371" cy="3080924"/>
            <a:chOff x="84373" y="2996952"/>
            <a:chExt cx="5017371" cy="3080924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218270" y="5901864"/>
              <a:ext cx="45720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6200000">
              <a:off x="-989241" y="4694353"/>
              <a:ext cx="244827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789864" y="5646989"/>
                  <a:ext cx="311880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9864" y="5646989"/>
                  <a:ext cx="311880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/>
                <p:cNvSpPr txBox="1"/>
                <p:nvPr/>
              </p:nvSpPr>
              <p:spPr>
                <a:xfrm>
                  <a:off x="84373" y="2996952"/>
                  <a:ext cx="305918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3" y="2996952"/>
                  <a:ext cx="305918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14990" y="3879191"/>
            <a:ext cx="4582928" cy="2542150"/>
          </a:xfrm>
          <a:prstGeom prst="rect">
            <a:avLst/>
          </a:prstGeom>
        </p:spPr>
      </p:pic>
      <p:pic>
        <p:nvPicPr>
          <p:cNvPr id="19" name="Picture 18"/>
          <p:cNvPicPr>
            <a:picLocks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66049" y="3888934"/>
            <a:ext cx="4596575" cy="2477453"/>
          </a:xfrm>
          <a:prstGeom prst="rect">
            <a:avLst/>
          </a:prstGeom>
        </p:spPr>
      </p:pic>
      <p:sp>
        <p:nvSpPr>
          <p:cNvPr id="20" name="Oval 19"/>
          <p:cNvSpPr>
            <a:spLocks noChangeAspect="1"/>
          </p:cNvSpPr>
          <p:nvPr/>
        </p:nvSpPr>
        <p:spPr>
          <a:xfrm>
            <a:off x="1063040" y="5316628"/>
            <a:ext cx="91440" cy="9144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1547664" y="5945268"/>
            <a:ext cx="91440" cy="91440"/>
          </a:xfrm>
          <a:prstGeom prst="ellipse">
            <a:avLst/>
          </a:prstGeom>
          <a:solidFill>
            <a:srgbClr val="3AF8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46669" y="3886680"/>
            <a:ext cx="4668584" cy="2528888"/>
          </a:xfrm>
          <a:prstGeom prst="rect">
            <a:avLst/>
          </a:prstGeom>
        </p:spPr>
      </p:pic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74457" y="1351919"/>
            <a:ext cx="8975725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برای یافتن محل تقاطع، صفحه مختصات هاف را به تعدادی ناحیه تقسیم می‏کنیم و تعداد منحنی‏های عبوری از هر ناحیه را می‏شماریم</a:t>
            </a:r>
            <a:endParaRPr lang="en-US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4232030" y="3967406"/>
          <a:ext cx="2358600" cy="24523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930">
                  <a:extLst>
                    <a:ext uri="{9D8B030D-6E8A-4147-A177-3AD203B41FA5}">
                      <a16:colId xmlns:a16="http://schemas.microsoft.com/office/drawing/2014/main" val="2430181874"/>
                    </a:ext>
                  </a:extLst>
                </a:gridCol>
                <a:gridCol w="117930">
                  <a:extLst>
                    <a:ext uri="{9D8B030D-6E8A-4147-A177-3AD203B41FA5}">
                      <a16:colId xmlns:a16="http://schemas.microsoft.com/office/drawing/2014/main" val="4143471960"/>
                    </a:ext>
                  </a:extLst>
                </a:gridCol>
                <a:gridCol w="117930">
                  <a:extLst>
                    <a:ext uri="{9D8B030D-6E8A-4147-A177-3AD203B41FA5}">
                      <a16:colId xmlns:a16="http://schemas.microsoft.com/office/drawing/2014/main" val="547007090"/>
                    </a:ext>
                  </a:extLst>
                </a:gridCol>
                <a:gridCol w="117930">
                  <a:extLst>
                    <a:ext uri="{9D8B030D-6E8A-4147-A177-3AD203B41FA5}">
                      <a16:colId xmlns:a16="http://schemas.microsoft.com/office/drawing/2014/main" val="3984640271"/>
                    </a:ext>
                  </a:extLst>
                </a:gridCol>
                <a:gridCol w="117930">
                  <a:extLst>
                    <a:ext uri="{9D8B030D-6E8A-4147-A177-3AD203B41FA5}">
                      <a16:colId xmlns:a16="http://schemas.microsoft.com/office/drawing/2014/main" val="1071952478"/>
                    </a:ext>
                  </a:extLst>
                </a:gridCol>
                <a:gridCol w="117930">
                  <a:extLst>
                    <a:ext uri="{9D8B030D-6E8A-4147-A177-3AD203B41FA5}">
                      <a16:colId xmlns:a16="http://schemas.microsoft.com/office/drawing/2014/main" val="4030717891"/>
                    </a:ext>
                  </a:extLst>
                </a:gridCol>
                <a:gridCol w="117930">
                  <a:extLst>
                    <a:ext uri="{9D8B030D-6E8A-4147-A177-3AD203B41FA5}">
                      <a16:colId xmlns:a16="http://schemas.microsoft.com/office/drawing/2014/main" val="3867749346"/>
                    </a:ext>
                  </a:extLst>
                </a:gridCol>
                <a:gridCol w="117930">
                  <a:extLst>
                    <a:ext uri="{9D8B030D-6E8A-4147-A177-3AD203B41FA5}">
                      <a16:colId xmlns:a16="http://schemas.microsoft.com/office/drawing/2014/main" val="2296787660"/>
                    </a:ext>
                  </a:extLst>
                </a:gridCol>
                <a:gridCol w="117930">
                  <a:extLst>
                    <a:ext uri="{9D8B030D-6E8A-4147-A177-3AD203B41FA5}">
                      <a16:colId xmlns:a16="http://schemas.microsoft.com/office/drawing/2014/main" val="1122983640"/>
                    </a:ext>
                  </a:extLst>
                </a:gridCol>
                <a:gridCol w="117930">
                  <a:extLst>
                    <a:ext uri="{9D8B030D-6E8A-4147-A177-3AD203B41FA5}">
                      <a16:colId xmlns:a16="http://schemas.microsoft.com/office/drawing/2014/main" val="1740956435"/>
                    </a:ext>
                  </a:extLst>
                </a:gridCol>
                <a:gridCol w="117930">
                  <a:extLst>
                    <a:ext uri="{9D8B030D-6E8A-4147-A177-3AD203B41FA5}">
                      <a16:colId xmlns:a16="http://schemas.microsoft.com/office/drawing/2014/main" val="1589708736"/>
                    </a:ext>
                  </a:extLst>
                </a:gridCol>
                <a:gridCol w="117930">
                  <a:extLst>
                    <a:ext uri="{9D8B030D-6E8A-4147-A177-3AD203B41FA5}">
                      <a16:colId xmlns:a16="http://schemas.microsoft.com/office/drawing/2014/main" val="1248749420"/>
                    </a:ext>
                  </a:extLst>
                </a:gridCol>
                <a:gridCol w="117930">
                  <a:extLst>
                    <a:ext uri="{9D8B030D-6E8A-4147-A177-3AD203B41FA5}">
                      <a16:colId xmlns:a16="http://schemas.microsoft.com/office/drawing/2014/main" val="2187368998"/>
                    </a:ext>
                  </a:extLst>
                </a:gridCol>
                <a:gridCol w="117930">
                  <a:extLst>
                    <a:ext uri="{9D8B030D-6E8A-4147-A177-3AD203B41FA5}">
                      <a16:colId xmlns:a16="http://schemas.microsoft.com/office/drawing/2014/main" val="229168689"/>
                    </a:ext>
                  </a:extLst>
                </a:gridCol>
                <a:gridCol w="117930">
                  <a:extLst>
                    <a:ext uri="{9D8B030D-6E8A-4147-A177-3AD203B41FA5}">
                      <a16:colId xmlns:a16="http://schemas.microsoft.com/office/drawing/2014/main" val="2124206869"/>
                    </a:ext>
                  </a:extLst>
                </a:gridCol>
                <a:gridCol w="117930">
                  <a:extLst>
                    <a:ext uri="{9D8B030D-6E8A-4147-A177-3AD203B41FA5}">
                      <a16:colId xmlns:a16="http://schemas.microsoft.com/office/drawing/2014/main" val="1235146686"/>
                    </a:ext>
                  </a:extLst>
                </a:gridCol>
                <a:gridCol w="117930">
                  <a:extLst>
                    <a:ext uri="{9D8B030D-6E8A-4147-A177-3AD203B41FA5}">
                      <a16:colId xmlns:a16="http://schemas.microsoft.com/office/drawing/2014/main" val="3449437732"/>
                    </a:ext>
                  </a:extLst>
                </a:gridCol>
                <a:gridCol w="117930">
                  <a:extLst>
                    <a:ext uri="{9D8B030D-6E8A-4147-A177-3AD203B41FA5}">
                      <a16:colId xmlns:a16="http://schemas.microsoft.com/office/drawing/2014/main" val="1655488101"/>
                    </a:ext>
                  </a:extLst>
                </a:gridCol>
                <a:gridCol w="117930">
                  <a:extLst>
                    <a:ext uri="{9D8B030D-6E8A-4147-A177-3AD203B41FA5}">
                      <a16:colId xmlns:a16="http://schemas.microsoft.com/office/drawing/2014/main" val="3667352567"/>
                    </a:ext>
                  </a:extLst>
                </a:gridCol>
                <a:gridCol w="117930">
                  <a:extLst>
                    <a:ext uri="{9D8B030D-6E8A-4147-A177-3AD203B41FA5}">
                      <a16:colId xmlns:a16="http://schemas.microsoft.com/office/drawing/2014/main" val="616534174"/>
                    </a:ext>
                  </a:extLst>
                </a:gridCol>
              </a:tblGrid>
              <a:tr h="122619"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85157596"/>
                  </a:ext>
                </a:extLst>
              </a:tr>
              <a:tr h="122619"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0897395"/>
                  </a:ext>
                </a:extLst>
              </a:tr>
              <a:tr h="122619"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39595423"/>
                  </a:ext>
                </a:extLst>
              </a:tr>
              <a:tr h="122619"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97973685"/>
                  </a:ext>
                </a:extLst>
              </a:tr>
              <a:tr h="122619"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85453432"/>
                  </a:ext>
                </a:extLst>
              </a:tr>
              <a:tr h="122619"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5715194"/>
                  </a:ext>
                </a:extLst>
              </a:tr>
              <a:tr h="122619"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87797574"/>
                  </a:ext>
                </a:extLst>
              </a:tr>
              <a:tr h="122619"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7316357"/>
                  </a:ext>
                </a:extLst>
              </a:tr>
              <a:tr h="122619"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66075454"/>
                  </a:ext>
                </a:extLst>
              </a:tr>
              <a:tr h="122619"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81320352"/>
                  </a:ext>
                </a:extLst>
              </a:tr>
              <a:tr h="122619"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48959648"/>
                  </a:ext>
                </a:extLst>
              </a:tr>
              <a:tr h="122619"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91096070"/>
                  </a:ext>
                </a:extLst>
              </a:tr>
              <a:tr h="122619"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57712378"/>
                  </a:ext>
                </a:extLst>
              </a:tr>
              <a:tr h="122619"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47880058"/>
                  </a:ext>
                </a:extLst>
              </a:tr>
              <a:tr h="122619"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35787"/>
                  </a:ext>
                </a:extLst>
              </a:tr>
              <a:tr h="122619"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28687394"/>
                  </a:ext>
                </a:extLst>
              </a:tr>
              <a:tr h="122619"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99605738"/>
                  </a:ext>
                </a:extLst>
              </a:tr>
              <a:tr h="122619"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89900591"/>
                  </a:ext>
                </a:extLst>
              </a:tr>
              <a:tr h="122619"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12178581"/>
                  </a:ext>
                </a:extLst>
              </a:tr>
              <a:tr h="122619"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"/>
                        </a:lnSpc>
                      </a:pPr>
                      <a:endParaRPr lang="en-US" sz="1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635182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474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  <p:bldP spid="2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42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647" y="116632"/>
            <a:ext cx="2635416" cy="26471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5" y="1776528"/>
            <a:ext cx="6156176" cy="499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تبدیل </a:t>
            </a:r>
            <a:r>
              <a:rPr lang="en-US" sz="6000" dirty="0"/>
              <a:t>Hough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lum bright="18000"/>
          </a:blip>
          <a:srcRect r="50428"/>
          <a:stretch/>
        </p:blipFill>
        <p:spPr bwMode="auto">
          <a:xfrm>
            <a:off x="304854" y="1556792"/>
            <a:ext cx="4022948" cy="407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 rotWithShape="1">
          <a:blip r:embed="rId3" cstate="print">
            <a:lum bright="18000"/>
          </a:blip>
          <a:srcRect l="49630" r="-207"/>
          <a:stretch/>
        </p:blipFill>
        <p:spPr bwMode="auto">
          <a:xfrm>
            <a:off x="4932041" y="1567594"/>
            <a:ext cx="4104455" cy="407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049424" y="5585750"/>
                <a:ext cx="3010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24" y="5585750"/>
                <a:ext cx="301044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-10564" y="2194062"/>
                <a:ext cx="3059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564" y="2194062"/>
                <a:ext cx="30591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748464" y="5662409"/>
                <a:ext cx="3118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464" y="5662409"/>
                <a:ext cx="31188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572000" y="1484784"/>
                <a:ext cx="3059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84784"/>
                <a:ext cx="305918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256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تبدیل </a:t>
            </a:r>
            <a:r>
              <a:rPr lang="en-US" sz="6000" dirty="0"/>
              <a:t>Hough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lum bright="6000"/>
          </a:blip>
          <a:srcRect r="49880"/>
          <a:stretch/>
        </p:blipFill>
        <p:spPr bwMode="auto">
          <a:xfrm>
            <a:off x="540389" y="2276872"/>
            <a:ext cx="4031612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 cstate="print">
            <a:lum bright="6000"/>
          </a:blip>
          <a:srcRect l="49974" r="-105"/>
          <a:stretch/>
        </p:blipFill>
        <p:spPr bwMode="auto">
          <a:xfrm>
            <a:off x="4572000" y="2276872"/>
            <a:ext cx="4032447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9943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تبدیل </a:t>
            </a:r>
            <a:r>
              <a:rPr lang="en-US" sz="6000" dirty="0"/>
              <a:t>Hough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lum bright="6000"/>
          </a:blip>
          <a:srcRect r="49880"/>
          <a:stretch/>
        </p:blipFill>
        <p:spPr bwMode="auto">
          <a:xfrm>
            <a:off x="523720" y="2060848"/>
            <a:ext cx="4048280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 cstate="print">
            <a:lum bright="6000"/>
          </a:blip>
          <a:srcRect l="50120" r="-44"/>
          <a:stretch/>
        </p:blipFill>
        <p:spPr bwMode="auto">
          <a:xfrm>
            <a:off x="4572000" y="2060848"/>
            <a:ext cx="4032448" cy="409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3536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تبدیل </a:t>
            </a:r>
            <a:r>
              <a:rPr lang="en-US" sz="6000" dirty="0"/>
              <a:t>Hough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232021" y="1385614"/>
            <a:ext cx="127150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fa-IR" altLang="en-US" sz="3200" b="0" dirty="0" smtClean="0">
                <a:cs typeface="B Nazanin" panose="00000400000000000000" pitchFamily="2" charset="-78"/>
              </a:rPr>
              <a:t>مستطیل</a:t>
            </a:r>
            <a:endParaRPr lang="en-US" altLang="en-US" sz="3200" b="0" dirty="0">
              <a:cs typeface="B Nazanin" panose="00000400000000000000" pitchFamily="2" charset="-78"/>
            </a:endParaRPr>
          </a:p>
        </p:txBody>
      </p:sp>
      <p:pic>
        <p:nvPicPr>
          <p:cNvPr id="5" name="Picture 4" descr="c-repres-hghsq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25" y="2057673"/>
            <a:ext cx="3473450" cy="4611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937502" y="1406251"/>
            <a:ext cx="8899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fa-IR" altLang="en-US" sz="3200" b="0" dirty="0" smtClean="0">
                <a:cs typeface="B Nazanin" panose="00000400000000000000" pitchFamily="2" charset="-78"/>
              </a:rPr>
              <a:t>دایره</a:t>
            </a:r>
            <a:r>
              <a:rPr lang="en-US" altLang="en-US" sz="3200" b="0" dirty="0" smtClean="0">
                <a:cs typeface="B Nazanin" panose="00000400000000000000" pitchFamily="2" charset="-78"/>
              </a:rPr>
              <a:t> </a:t>
            </a:r>
            <a:endParaRPr lang="en-US" altLang="en-US" sz="3200" b="0" dirty="0">
              <a:cs typeface="B Nazanin" panose="00000400000000000000" pitchFamily="2" charset="-78"/>
            </a:endParaRPr>
          </a:p>
        </p:txBody>
      </p:sp>
      <p:pic>
        <p:nvPicPr>
          <p:cNvPr id="7" name="Picture 6" descr="c-repres-hghccl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950" y="2052910"/>
            <a:ext cx="3473450" cy="461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000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شبه کد تبدیل </a:t>
            </a:r>
            <a:r>
              <a:rPr lang="en-US" sz="6000" dirty="0" smtClean="0"/>
              <a:t>Hough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5496" y="1394792"/>
            <a:ext cx="7772400" cy="55626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90000"/>
              </a:lnSpc>
              <a:buFontTx/>
              <a:buChar char="•"/>
            </a:pPr>
            <a:r>
              <a:rPr lang="en-US" altLang="en-US" dirty="0" smtClean="0"/>
              <a:t>Initialize accumulator H to all zeros</a:t>
            </a:r>
          </a:p>
          <a:p>
            <a:pPr marL="533400" indent="-533400">
              <a:lnSpc>
                <a:spcPct val="90000"/>
              </a:lnSpc>
              <a:buFontTx/>
              <a:buChar char="•"/>
            </a:pPr>
            <a:r>
              <a:rPr lang="en-US" altLang="en-US" dirty="0" smtClean="0"/>
              <a:t>For each edge point (</a:t>
            </a:r>
            <a:r>
              <a:rPr lang="en-US" altLang="en-US" dirty="0" err="1" smtClean="0"/>
              <a:t>x,y</a:t>
            </a:r>
            <a:r>
              <a:rPr lang="en-US" altLang="en-US" dirty="0" smtClean="0"/>
              <a:t>) </a:t>
            </a:r>
            <a:br>
              <a:rPr lang="en-US" altLang="en-US" dirty="0" smtClean="0"/>
            </a:br>
            <a:r>
              <a:rPr lang="en-US" altLang="en-US" dirty="0" smtClean="0"/>
              <a:t>in the image</a:t>
            </a:r>
            <a:br>
              <a:rPr lang="en-US" altLang="en-US" dirty="0" smtClean="0"/>
            </a:br>
            <a:r>
              <a:rPr lang="en-US" altLang="en-US" dirty="0" smtClean="0"/>
              <a:t>	For θ = 0 to 180</a:t>
            </a:r>
            <a:br>
              <a:rPr lang="en-US" altLang="en-US" dirty="0" smtClean="0"/>
            </a:br>
            <a:r>
              <a:rPr lang="en-US" altLang="en-US" dirty="0" smtClean="0"/>
              <a:t>	    </a:t>
            </a:r>
            <a:r>
              <a:rPr lang="el-GR" altLang="en-US" dirty="0" smtClean="0">
                <a:cs typeface="Times New Roman" panose="02020603050405020304" pitchFamily="18" charset="0"/>
              </a:rPr>
              <a:t>ρ</a:t>
            </a:r>
            <a:r>
              <a:rPr lang="en-US" altLang="en-US" dirty="0" smtClean="0"/>
              <a:t> = x cos θ + y sin θ</a:t>
            </a:r>
            <a:br>
              <a:rPr lang="en-US" altLang="en-US" dirty="0" smtClean="0"/>
            </a:br>
            <a:r>
              <a:rPr lang="en-US" altLang="en-US" dirty="0" smtClean="0"/>
              <a:t>	    H(θ, </a:t>
            </a:r>
            <a:r>
              <a:rPr lang="el-GR" altLang="en-US" dirty="0" smtClean="0">
                <a:cs typeface="Times New Roman" panose="02020603050405020304" pitchFamily="18" charset="0"/>
              </a:rPr>
              <a:t>ρ</a:t>
            </a:r>
            <a:r>
              <a:rPr lang="en-US" altLang="en-US" dirty="0" smtClean="0"/>
              <a:t>) = H(θ, </a:t>
            </a:r>
            <a:r>
              <a:rPr lang="el-GR" altLang="en-US" dirty="0" smtClean="0">
                <a:cs typeface="Times New Roman" panose="02020603050405020304" pitchFamily="18" charset="0"/>
              </a:rPr>
              <a:t>ρ</a:t>
            </a:r>
            <a:r>
              <a:rPr lang="en-US" altLang="en-US" dirty="0" smtClean="0"/>
              <a:t>) + 1</a:t>
            </a:r>
            <a:br>
              <a:rPr lang="en-US" altLang="en-US" dirty="0" smtClean="0"/>
            </a:br>
            <a:r>
              <a:rPr lang="en-US" altLang="en-US" dirty="0" smtClean="0"/>
              <a:t>    end</a:t>
            </a:r>
            <a:br>
              <a:rPr lang="en-US" altLang="en-US" dirty="0" smtClean="0"/>
            </a:br>
            <a:r>
              <a:rPr lang="en-US" altLang="en-US" dirty="0" err="1" smtClean="0"/>
              <a:t>end</a:t>
            </a:r>
            <a:endParaRPr lang="en-US" altLang="en-US" dirty="0" smtClean="0"/>
          </a:p>
          <a:p>
            <a:pPr marL="533400" indent="-533400">
              <a:lnSpc>
                <a:spcPct val="90000"/>
              </a:lnSpc>
              <a:buFontTx/>
              <a:buChar char="•"/>
            </a:pPr>
            <a:r>
              <a:rPr lang="en-US" altLang="en-US" dirty="0" smtClean="0"/>
              <a:t>Find the value(s) of (θ, </a:t>
            </a:r>
            <a:r>
              <a:rPr lang="el-GR" altLang="en-US" dirty="0" smtClean="0">
                <a:cs typeface="Times New Roman" panose="02020603050405020304" pitchFamily="18" charset="0"/>
              </a:rPr>
              <a:t>ρ</a:t>
            </a:r>
            <a:r>
              <a:rPr lang="en-US" altLang="en-US" dirty="0" smtClean="0"/>
              <a:t>) where H(θ, </a:t>
            </a:r>
            <a:r>
              <a:rPr lang="el-GR" altLang="en-US" dirty="0" smtClean="0">
                <a:cs typeface="Times New Roman" panose="02020603050405020304" pitchFamily="18" charset="0"/>
              </a:rPr>
              <a:t>ρ</a:t>
            </a:r>
            <a:r>
              <a:rPr lang="en-US" altLang="en-US" dirty="0" smtClean="0"/>
              <a:t>) is a local maximum</a:t>
            </a:r>
          </a:p>
          <a:p>
            <a:pPr marL="838200" lvl="1" indent="-381000">
              <a:lnSpc>
                <a:spcPct val="90000"/>
              </a:lnSpc>
            </a:pPr>
            <a:r>
              <a:rPr lang="en-US" altLang="en-US" dirty="0" smtClean="0"/>
              <a:t>The detected line in the image is given by </a:t>
            </a:r>
            <a:br>
              <a:rPr lang="en-US" altLang="en-US" dirty="0" smtClean="0"/>
            </a:br>
            <a:r>
              <a:rPr lang="en-US" altLang="en-US" dirty="0" smtClean="0"/>
              <a:t> </a:t>
            </a:r>
            <a:r>
              <a:rPr lang="el-GR" altLang="en-US" dirty="0" smtClean="0">
                <a:cs typeface="Times New Roman" panose="02020603050405020304" pitchFamily="18" charset="0"/>
              </a:rPr>
              <a:t>ρ</a:t>
            </a:r>
            <a:r>
              <a:rPr lang="en-US" altLang="en-US" dirty="0" smtClean="0"/>
              <a:t> = x cos θ + y sin θ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6444208" y="1981944"/>
          <a:ext cx="2576513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0" name="Image" r:id="rId3" imgW="5460317" imgH="5815873" progId="Photoshop.Image.10">
                  <p:embed/>
                </p:oleObj>
              </mc:Choice>
              <mc:Fallback>
                <p:oleObj name="Image" r:id="rId3" imgW="5460317" imgH="5815873" progId="Photoshop.Image.10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4208" y="1981944"/>
                        <a:ext cx="2576513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474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تبدیل </a:t>
            </a:r>
            <a:r>
              <a:rPr lang="en-US" sz="6000" dirty="0"/>
              <a:t>Hough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45" y="1459667"/>
            <a:ext cx="5314950" cy="5362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166" y="1459667"/>
            <a:ext cx="5314950" cy="5362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45" y="1459667"/>
            <a:ext cx="5314950" cy="53625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845" y="1459667"/>
            <a:ext cx="531495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80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تبدیل </a:t>
            </a:r>
            <a:r>
              <a:rPr lang="en-US" sz="6000" dirty="0"/>
              <a:t>Hough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78192"/>
            <a:ext cx="8001000" cy="533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78192"/>
            <a:ext cx="8001000" cy="533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78192"/>
            <a:ext cx="8001000" cy="533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78192"/>
            <a:ext cx="8001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0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تشخیص دایره</a:t>
            </a:r>
            <a:endParaRPr lang="en-US" altLang="en-US" smtClean="0"/>
          </a:p>
        </p:txBody>
      </p:sp>
      <p:sp>
        <p:nvSpPr>
          <p:cNvPr id="1229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9E3B5C-380B-4006-BA20-D10EE994AF69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1229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1679575"/>
            <a:ext cx="7380287" cy="491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>
            <a:spLocks noChangeAspect="1"/>
          </p:cNvSpPr>
          <p:nvPr/>
        </p:nvSpPr>
        <p:spPr>
          <a:xfrm>
            <a:off x="1427163" y="2260600"/>
            <a:ext cx="1368425" cy="1368425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1531938" y="4957763"/>
            <a:ext cx="1295400" cy="12954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603625" y="2116138"/>
            <a:ext cx="1631950" cy="1633537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3671811" y="4805363"/>
            <a:ext cx="1554162" cy="1554162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6043613" y="2071688"/>
            <a:ext cx="1828800" cy="1828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6092864" y="4662488"/>
            <a:ext cx="1755775" cy="1755775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تشخیص پاره‏خط (</a:t>
            </a:r>
            <a:r>
              <a:rPr lang="en-US" sz="6000" dirty="0" smtClean="0"/>
              <a:t>LSD</a:t>
            </a:r>
            <a:r>
              <a:rPr lang="fa-IR" dirty="0" smtClean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1412776"/>
            <a:ext cx="9144001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هدف از این الگوریتم یافتن نقاط ابتدا و انتهای پاره‏خط‏های موجود در تصویر است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هر پاره‏خط بجای 2 پارامتر توسط 4 پارامتر مشخص می‏شود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مزیت اصلی الگوریتم </a:t>
            </a:r>
            <a:r>
              <a:rPr lang="en-US" altLang="en-US" sz="2800" dirty="0" smtClean="0">
                <a:latin typeface="Arial" panose="020B0604020202020204" pitchFamily="34" charset="0"/>
                <a:cs typeface="B Nazanin" panose="00000400000000000000" pitchFamily="2" charset="-78"/>
              </a:rPr>
              <a:t>LSD</a:t>
            </a: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 آن است که به خوبی از جهت گرادیان استفاده می‏کند</a:t>
            </a:r>
            <a:endParaRPr lang="en-US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" y="4290186"/>
            <a:ext cx="528637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4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675602"/>
            <a:ext cx="2752725" cy="3133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1795" y="3698701"/>
            <a:ext cx="2600325" cy="3114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340" y="3698701"/>
            <a:ext cx="2705100" cy="3114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" y="1484784"/>
            <a:ext cx="3995936" cy="1922369"/>
          </a:xfrm>
          <a:prstGeom prst="rect">
            <a:avLst/>
          </a:prstGeom>
        </p:spPr>
      </p:pic>
      <p:sp>
        <p:nvSpPr>
          <p:cNvPr id="8" name="Rounded Rectangle 7">
            <a:hlinkClick r:id="rId6"/>
          </p:cNvPr>
          <p:cNvSpPr/>
          <p:nvPr/>
        </p:nvSpPr>
        <p:spPr>
          <a:xfrm>
            <a:off x="7236296" y="2774998"/>
            <a:ext cx="1296144" cy="64807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OpenCV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/>
          <a:p>
            <a:r>
              <a:rPr lang="fa-IR" dirty="0" smtClean="0"/>
              <a:t>تشخیص پاره‏خط (</a:t>
            </a:r>
            <a:r>
              <a:rPr lang="en-US" sz="6000" dirty="0" smtClean="0"/>
              <a:t>LSD</a:t>
            </a:r>
            <a:r>
              <a:rPr lang="fa-I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34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73288"/>
            <a:ext cx="8001000" cy="533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473288"/>
            <a:ext cx="8001000" cy="5334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/>
          <a:p>
            <a:r>
              <a:rPr lang="fa-IR" dirty="0" smtClean="0"/>
              <a:t>تشخیص پاره‏خط (</a:t>
            </a:r>
            <a:r>
              <a:rPr lang="en-US" sz="6000" dirty="0" smtClean="0"/>
              <a:t>LSD</a:t>
            </a:r>
            <a:r>
              <a:rPr lang="fa-I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7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443042"/>
            <a:ext cx="5314950" cy="5362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443042"/>
            <a:ext cx="5314950" cy="536257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-19359" y="44624"/>
            <a:ext cx="9163359" cy="1143000"/>
          </a:xfrm>
        </p:spPr>
        <p:txBody>
          <a:bodyPr/>
          <a:lstStyle/>
          <a:p>
            <a:r>
              <a:rPr lang="fa-IR" dirty="0" smtClean="0"/>
              <a:t>تشخیص پاره‏خط (</a:t>
            </a:r>
            <a:r>
              <a:rPr lang="en-US" sz="6000" dirty="0" smtClean="0"/>
              <a:t>LSD</a:t>
            </a:r>
            <a:r>
              <a:rPr lang="fa-IR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14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smtClean="0"/>
              <a:t>تشخیص دایره</a:t>
            </a:r>
            <a:endParaRPr lang="en-US" altLang="en-US" dirty="0" smtClean="0"/>
          </a:p>
        </p:txBody>
      </p:sp>
      <p:sp>
        <p:nvSpPr>
          <p:cNvPr id="60419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65FAC59-5156-48AC-A510-5BC89F774A99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54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612" y="1381696"/>
            <a:ext cx="8975725" cy="4054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معادله دایره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endParaRPr lang="fa-IR" altLang="en-US" sz="1400" dirty="0" smtClean="0">
              <a:latin typeface="Arial" panose="020B0604020202020204" pitchFamily="34" charset="0"/>
              <a:cs typeface="B Nazanin" panose="00000400000000000000" pitchFamily="2" charset="-78"/>
            </a:endParaRP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مقدار بهینه این 3 پارامتر برای تعدادی نقطه با بهینه‏سازی مربعات خطا قابل محاسبه هستند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برای مقابله با </a:t>
            </a:r>
            <a:r>
              <a:rPr lang="en-US" altLang="en-US" sz="2800" dirty="0" smtClean="0">
                <a:latin typeface="Arial" panose="020B0604020202020204" pitchFamily="34" charset="0"/>
                <a:cs typeface="B Nazanin" panose="00000400000000000000" pitchFamily="2" charset="-78"/>
              </a:rPr>
              <a:t>outlier</a:t>
            </a: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 می‏توان از ایده </a:t>
            </a:r>
            <a:r>
              <a:rPr lang="en-US" altLang="en-US" sz="2800" dirty="0" smtClean="0">
                <a:latin typeface="Arial" panose="020B0604020202020204" pitchFamily="34" charset="0"/>
                <a:cs typeface="B Nazanin" panose="00000400000000000000" pitchFamily="2" charset="-78"/>
              </a:rPr>
              <a:t>RANSAC</a:t>
            </a: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 استفاده نمود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می‏توان از ایده </a:t>
            </a:r>
            <a:r>
              <a:rPr lang="en-US" altLang="en-US" sz="2800" dirty="0" smtClean="0">
                <a:latin typeface="Arial" panose="020B0604020202020204" pitchFamily="34" charset="0"/>
                <a:cs typeface="B Nazanin" panose="00000400000000000000" pitchFamily="2" charset="-78"/>
              </a:rPr>
              <a:t>Hough</a:t>
            </a: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 استفاده کرد</a:t>
            </a:r>
          </a:p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می‏توان زاویه گرادیان را هم دخیل کرد</a:t>
            </a:r>
            <a:endParaRPr lang="en-US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03" r="12982"/>
          <a:stretch/>
        </p:blipFill>
        <p:spPr>
          <a:xfrm>
            <a:off x="168275" y="4403166"/>
            <a:ext cx="2478522" cy="24181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8275" y="1700808"/>
                <a:ext cx="39540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5" y="1700808"/>
                <a:ext cx="395409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1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>
                <a:spLocks noChangeArrowheads="1"/>
              </p:cNvSpPr>
              <p:nvPr/>
            </p:nvSpPr>
            <p:spPr bwMode="auto">
              <a:xfrm>
                <a:off x="168275" y="1557338"/>
                <a:ext cx="8788400" cy="19389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457200" indent="-4572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914400" indent="-4572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endParaRPr lang="en-US" altLang="en-US" dirty="0" smtClean="0">
                  <a:latin typeface="Arial" panose="020B0604020202020204" pitchFamily="34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فضای هاف 3بعدی خواهد بود: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 و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 و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en-US" dirty="0" smtClean="0">
                  <a:latin typeface="Arial" panose="020B0604020202020204" pitchFamily="34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5000"/>
                  </a:lnSpc>
                  <a:spcBef>
                    <a:spcPct val="0"/>
                  </a:spcBef>
                </a:pPr>
                <a:r>
                  <a:rPr lang="fa-IR" altLang="en-US" dirty="0" smtClean="0">
                    <a:latin typeface="Arial" panose="020B0604020202020204" pitchFamily="34" charset="0"/>
                    <a:cs typeface="B Nazanin" panose="00000400000000000000" pitchFamily="2" charset="-78"/>
                  </a:rPr>
                  <a:t>هر نقطه در فضای هاف؟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8275" y="1557338"/>
                <a:ext cx="8788400" cy="1938992"/>
              </a:xfrm>
              <a:prstGeom prst="rect">
                <a:avLst/>
              </a:prstGeom>
              <a:blipFill>
                <a:blip r:embed="rId2"/>
                <a:stretch>
                  <a:fillRect r="-1666" b="-877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 smtClean="0"/>
              <a:t>تبدیل </a:t>
            </a:r>
            <a:r>
              <a:rPr lang="en-US" altLang="en-US" dirty="0" smtClean="0"/>
              <a:t>Hough</a:t>
            </a:r>
            <a:r>
              <a:rPr lang="fa-IR" altLang="en-US" dirty="0" smtClean="0"/>
              <a:t> دایروی</a:t>
            </a:r>
            <a:endParaRPr lang="en-US" altLang="en-US" dirty="0" smtClean="0"/>
          </a:p>
        </p:txBody>
      </p:sp>
      <p:sp>
        <p:nvSpPr>
          <p:cNvPr id="61443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32FC15F-2B1B-4471-9E72-3EB765F66F40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68275" y="1556792"/>
                <a:ext cx="39540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75" y="1556792"/>
                <a:ext cx="395409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3" descr="img0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1" y="3046929"/>
            <a:ext cx="5244236" cy="375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45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/>
              <a:t>تبدیل </a:t>
            </a:r>
            <a:r>
              <a:rPr lang="en-US" altLang="en-US" dirty="0"/>
              <a:t>Hough</a:t>
            </a:r>
            <a:r>
              <a:rPr lang="fa-IR" altLang="en-US" dirty="0"/>
              <a:t> دایروی</a:t>
            </a:r>
            <a:endParaRPr lang="en-US" altLang="en-US" dirty="0" smtClean="0"/>
          </a:p>
        </p:txBody>
      </p:sp>
      <p:sp>
        <p:nvSpPr>
          <p:cNvPr id="62467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15B5593-C9E4-4CBE-BBF8-4FD6DD4105FB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56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 descr="img0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68" y="2827268"/>
            <a:ext cx="7897813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68275" y="1557338"/>
            <a:ext cx="8788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تقاطع منحنی‏های مربوط به نقاط یک دایره</a:t>
            </a:r>
          </a:p>
        </p:txBody>
      </p:sp>
    </p:spTree>
    <p:extLst>
      <p:ext uri="{BB962C8B-B14F-4D97-AF65-F5344CB8AC3E}">
        <p14:creationId xmlns:p14="http://schemas.microsoft.com/office/powerpoint/2010/main" val="419155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dirty="0"/>
              <a:t>تبدیل </a:t>
            </a:r>
            <a:r>
              <a:rPr lang="en-US" altLang="en-US" dirty="0"/>
              <a:t>Hough</a:t>
            </a:r>
            <a:r>
              <a:rPr lang="fa-IR" altLang="en-US" dirty="0"/>
              <a:t> دایروی</a:t>
            </a:r>
            <a:endParaRPr lang="en-US" altLang="en-US" dirty="0" smtClean="0"/>
          </a:p>
        </p:txBody>
      </p:sp>
      <p:sp>
        <p:nvSpPr>
          <p:cNvPr id="63491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23AD8A1-20F3-4371-B7F5-616F06EC63A2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57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801" y="1509760"/>
            <a:ext cx="6309360" cy="52493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801" y="1509760"/>
            <a:ext cx="6309360" cy="524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7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ELSD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  <p:pic>
        <p:nvPicPr>
          <p:cNvPr id="36866" name="Picture 2" descr="http://ubee.enseeiht.fr/vision/ELSD/images/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413719"/>
            <a:ext cx="4238625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http://ubee.enseeiht.fr/vision/ELSD/images/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429" y="3413719"/>
            <a:ext cx="4238625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4457" y="1385481"/>
            <a:ext cx="897572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25000"/>
              </a:lnSpc>
              <a:spcBef>
                <a:spcPct val="0"/>
              </a:spcBef>
            </a:pPr>
            <a:r>
              <a:rPr lang="en-US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ELSD</a:t>
            </a:r>
            <a:r>
              <a:rPr lang="fa-IR" altLang="en-US" dirty="0" smtClean="0">
                <a:latin typeface="Arial" panose="020B0604020202020204" pitchFamily="34" charset="0"/>
                <a:cs typeface="B Nazanin" panose="00000400000000000000" pitchFamily="2" charset="-78"/>
              </a:rPr>
              <a:t> الگوریتمی قوی برای تشخیص پاره‏خط و کمان است که از زاویه گرادیان استفاده می‏کند</a:t>
            </a:r>
          </a:p>
        </p:txBody>
      </p:sp>
    </p:spTree>
    <p:extLst>
      <p:ext uri="{BB962C8B-B14F-4D97-AF65-F5344CB8AC3E}">
        <p14:creationId xmlns:p14="http://schemas.microsoft.com/office/powerpoint/2010/main" val="20231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تشخیص لبه</a:t>
            </a:r>
            <a:endParaRPr lang="en-US" altLang="en-US" smtClean="0"/>
          </a:p>
        </p:txBody>
      </p:sp>
      <p:sp>
        <p:nvSpPr>
          <p:cNvPr id="1331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C7F6DF5-ACF2-47EE-A6CB-708B8CEFB542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4612" y="1340768"/>
            <a:ext cx="8975725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914400" indent="-45720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rtl="1">
              <a:lnSpc>
                <a:spcPct val="110000"/>
              </a:lnSpc>
              <a:spcBef>
                <a:spcPct val="0"/>
              </a:spcBef>
            </a:pPr>
            <a:r>
              <a:rPr lang="fa-IR" altLang="en-US" dirty="0" err="1">
                <a:latin typeface="Arial" panose="020B0604020202020204" pitchFamily="34" charset="0"/>
                <a:cs typeface="B Nazanin" panose="00000400000000000000" pitchFamily="2" charset="-78"/>
              </a:rPr>
              <a:t>شکل‏هایی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 مورد نظر در مرز </a:t>
            </a:r>
            <a:r>
              <a:rPr lang="fa-IR" altLang="en-US" dirty="0" err="1">
                <a:latin typeface="Arial" panose="020B0604020202020204" pitchFamily="34" charset="0"/>
                <a:cs typeface="B Nazanin" panose="00000400000000000000" pitchFamily="2" charset="-78"/>
              </a:rPr>
              <a:t>اشیاء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 قرار دارند و به همین دلیل نخستین گام در بسیاری از </a:t>
            </a:r>
            <a:r>
              <a:rPr lang="fa-IR" altLang="en-US" dirty="0" err="1">
                <a:latin typeface="Arial" panose="020B0604020202020204" pitchFamily="34" charset="0"/>
                <a:cs typeface="B Nazanin" panose="00000400000000000000" pitchFamily="2" charset="-78"/>
              </a:rPr>
              <a:t>الگوریتم‏های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 تشخیص شکل، تشخیص مرز </a:t>
            </a:r>
            <a:r>
              <a:rPr lang="fa-IR" altLang="en-US" dirty="0" err="1">
                <a:latin typeface="Arial" panose="020B0604020202020204" pitchFamily="34" charset="0"/>
                <a:cs typeface="B Nazanin" panose="00000400000000000000" pitchFamily="2" charset="-78"/>
              </a:rPr>
              <a:t>اشیاء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 و </a:t>
            </a:r>
            <a:r>
              <a:rPr lang="fa-IR" altLang="en-US" dirty="0" err="1">
                <a:latin typeface="Arial" panose="020B0604020202020204" pitchFamily="34" charset="0"/>
                <a:cs typeface="B Nazanin" panose="00000400000000000000" pitchFamily="2" charset="-78"/>
              </a:rPr>
              <a:t>لبه‏های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 تصویر است</a:t>
            </a:r>
          </a:p>
          <a:p>
            <a:pPr algn="just" rtl="1">
              <a:lnSpc>
                <a:spcPct val="110000"/>
              </a:lnSpc>
              <a:spcBef>
                <a:spcPct val="0"/>
              </a:spcBef>
            </a:pP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یک لبه، </a:t>
            </a:r>
            <a:r>
              <a:rPr lang="fa-IR" altLang="en-US" dirty="0" err="1">
                <a:latin typeface="Arial" panose="020B0604020202020204" pitchFamily="34" charset="0"/>
                <a:cs typeface="B Nazanin" panose="00000400000000000000" pitchFamily="2" charset="-78"/>
              </a:rPr>
              <a:t>مجموعه‏ای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 از </a:t>
            </a:r>
            <a:r>
              <a:rPr lang="fa-IR" altLang="en-US" dirty="0" err="1">
                <a:latin typeface="Arial" panose="020B0604020202020204" pitchFamily="34" charset="0"/>
                <a:cs typeface="B Nazanin" panose="00000400000000000000" pitchFamily="2" charset="-78"/>
              </a:rPr>
              <a:t>پیکسل‏هایی</a:t>
            </a:r>
            <a:r>
              <a:rPr lang="fa-IR" altLang="en-US" dirty="0">
                <a:latin typeface="Arial" panose="020B0604020202020204" pitchFamily="34" charset="0"/>
                <a:cs typeface="B Nazanin" panose="00000400000000000000" pitchFamily="2" charset="-78"/>
              </a:rPr>
              <a:t> به هم پیوسته است که روی مرز دو ناحیه قرار دارند</a:t>
            </a:r>
            <a:endParaRPr lang="en-US" altLang="en-US" dirty="0">
              <a:latin typeface="Arial" panose="020B0604020202020204" pitchFamily="34" charset="0"/>
              <a:cs typeface="B Nazanin" panose="00000400000000000000" pitchFamily="2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61" y="4377010"/>
            <a:ext cx="2651990" cy="18960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851" y="4377010"/>
            <a:ext cx="2731245" cy="18960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6419" y="4377010"/>
            <a:ext cx="2731245" cy="1896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7" y="552450"/>
            <a:ext cx="7515225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6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B2086D-498C-49FB-A018-8EDACAE53DDD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69" y="831167"/>
            <a:ext cx="7439347" cy="55613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60032" y="2897655"/>
            <a:ext cx="3456384" cy="1469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60032" y="4367388"/>
            <a:ext cx="3456384" cy="20217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56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-19050" y="44450"/>
            <a:ext cx="9163050" cy="1143000"/>
          </a:xfrm>
        </p:spPr>
        <p:txBody>
          <a:bodyPr/>
          <a:lstStyle/>
          <a:p>
            <a:pPr marL="182563"/>
            <a:r>
              <a:rPr lang="fa-IR" altLang="en-US" smtClean="0"/>
              <a:t>لبه‏های نویزی</a:t>
            </a:r>
            <a:endParaRPr lang="en-US" altLang="en-US" smtClean="0"/>
          </a:p>
        </p:txBody>
      </p:sp>
      <p:sp>
        <p:nvSpPr>
          <p:cNvPr id="1843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12EBFD6-033E-47A4-AE64-475809756339}" type="slidenum">
              <a:rPr lang="en-US" altLang="en-US" sz="12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200" smtClean="0">
              <a:solidFill>
                <a:srgbClr val="898989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38" y="1521668"/>
            <a:ext cx="6948487" cy="2560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38" y="4164855"/>
            <a:ext cx="6948487" cy="257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38" y="4166443"/>
            <a:ext cx="6948487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38" y="4164855"/>
            <a:ext cx="6948487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2010-08-22T19:22:51Z</outs:dateTime>
      <outs:isPinned>true</outs:isPinned>
    </outs:relatedDate>
    <outs:relatedDate>
      <outs:type>2</outs:type>
      <outs:displayName>Created</outs:displayName>
      <outs:dateTime>2009-12-01T11:12:35Z</outs:dateTime>
      <outs:isPinned>true</outs:isPinned>
    </outs:relatedDate>
    <outs:relatedDate>
      <outs:type>4</outs:type>
      <outs:displayName>Last Printed</outs:displayName>
      <outs:dateTime/>
      <outs:isPinned>true</outs:isPinned>
    </outs:relatedDate>
  </outs:relatedDates>
  <outs:relatedDocuments>
    <outs:relatedDocument>
      <outs:type>2</outs:type>
      <outs:displayName>Other documents in current folder</outs:displayName>
      <outs:uri/>
      <outs:isPinned>true</outs:isPinned>
    </outs:relatedDocument>
  </outs:relatedDocuments>
  <outs:relatedPeople>
    <outs:relatedPeopleItem>
      <outs:category>Author</outs:category>
      <outs:people>
        <outs:relatedPerson>
          <outs:displayName>fereidooni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>
        <outs:relatedPerson>
          <outs:displayName>King</outs:displayName>
          <outs:accountName/>
        </outs:relatedPerson>
      </outs:people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Props1.xml><?xml version="1.0" encoding="utf-8"?>
<ds:datastoreItem xmlns:ds="http://schemas.openxmlformats.org/officeDocument/2006/customXml" ds:itemID="{EE1F98C5-3D6C-4BD5-B408-614BDD120D88}">
  <ds:schemaRefs>
    <ds:schemaRef ds:uri="http://schemas.microsoft.com/office/2009/outspace/meta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28790</TotalTime>
  <Words>1121</Words>
  <Application>Microsoft Office PowerPoint</Application>
  <PresentationFormat>On-screen Show (4:3)</PresentationFormat>
  <Paragraphs>363</Paragraphs>
  <Slides>58</Slides>
  <Notes>37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71" baseType="lpstr">
      <vt:lpstr>B Nazanin</vt:lpstr>
      <vt:lpstr>B Mitra</vt:lpstr>
      <vt:lpstr>Calibri</vt:lpstr>
      <vt:lpstr>Wingdings</vt:lpstr>
      <vt:lpstr>Arial</vt:lpstr>
      <vt:lpstr>Times New Roman</vt:lpstr>
      <vt:lpstr>Cambria Math</vt:lpstr>
      <vt:lpstr>B Lotus</vt:lpstr>
      <vt:lpstr>B Titr</vt:lpstr>
      <vt:lpstr>B titraj 3</vt:lpstr>
      <vt:lpstr>Custom Design</vt:lpstr>
      <vt:lpstr>Уравнение</vt:lpstr>
      <vt:lpstr>Image</vt:lpstr>
      <vt:lpstr>PowerPoint Presentation</vt:lpstr>
      <vt:lpstr>PowerPoint Presentation</vt:lpstr>
      <vt:lpstr>PowerPoint Presentation</vt:lpstr>
      <vt:lpstr>تشخیص خط</vt:lpstr>
      <vt:lpstr>تشخیص دایره</vt:lpstr>
      <vt:lpstr>تشخیص لبه</vt:lpstr>
      <vt:lpstr>PowerPoint Presentation</vt:lpstr>
      <vt:lpstr>PowerPoint Presentation</vt:lpstr>
      <vt:lpstr>لبه‏های نویزی</vt:lpstr>
      <vt:lpstr>لبه‏های نویزی</vt:lpstr>
      <vt:lpstr>گرادیان تصویر</vt:lpstr>
      <vt:lpstr>گرادیان تصویر</vt:lpstr>
      <vt:lpstr>گرادیان تصویر</vt:lpstr>
      <vt:lpstr>مشتق افقی</vt:lpstr>
      <vt:lpstr>مشتق عمودی</vt:lpstr>
      <vt:lpstr>لبه‏یاب Sobel</vt:lpstr>
      <vt:lpstr>PowerPoint Presentation</vt:lpstr>
      <vt:lpstr>PowerPoint Presentation</vt:lpstr>
      <vt:lpstr>لبه‏یاب Sobel</vt:lpstr>
      <vt:lpstr>لبه‏یاب Canny</vt:lpstr>
      <vt:lpstr>حذف مقادیر غیربیشینه</vt:lpstr>
      <vt:lpstr>آستانه‏گذاری دوسطحی</vt:lpstr>
      <vt:lpstr>تشخیص خط</vt:lpstr>
      <vt:lpstr>تشخیص خط</vt:lpstr>
      <vt:lpstr>تشخیص خط</vt:lpstr>
      <vt:lpstr>RANSAC</vt:lpstr>
      <vt:lpstr>RANSAC</vt:lpstr>
      <vt:lpstr>RANSAC</vt:lpstr>
      <vt:lpstr>RANSAC</vt:lpstr>
      <vt:lpstr>RANSAC</vt:lpstr>
      <vt:lpstr>RANSAC</vt:lpstr>
      <vt:lpstr>RANSAC</vt:lpstr>
      <vt:lpstr>RANSAC</vt:lpstr>
      <vt:lpstr>RANSAC</vt:lpstr>
      <vt:lpstr>RANSAC</vt:lpstr>
      <vt:lpstr>RANSAC</vt:lpstr>
      <vt:lpstr>تبدیل Hough</vt:lpstr>
      <vt:lpstr>تبدیل Hough</vt:lpstr>
      <vt:lpstr>تبدیل Hough</vt:lpstr>
      <vt:lpstr>تبدیل Hough</vt:lpstr>
      <vt:lpstr>تبدیل Hough</vt:lpstr>
      <vt:lpstr>PowerPoint Presentation</vt:lpstr>
      <vt:lpstr>تبدیل Hough</vt:lpstr>
      <vt:lpstr>تبدیل Hough</vt:lpstr>
      <vt:lpstr>تبدیل Hough</vt:lpstr>
      <vt:lpstr>تبدیل Hough</vt:lpstr>
      <vt:lpstr>شبه کد تبدیل Hough</vt:lpstr>
      <vt:lpstr>تبدیل Hough</vt:lpstr>
      <vt:lpstr>تبدیل Hough</vt:lpstr>
      <vt:lpstr>تشخیص پاره‏خط (LSD)</vt:lpstr>
      <vt:lpstr>تشخیص پاره‏خط (LSD)</vt:lpstr>
      <vt:lpstr>تشخیص پاره‏خط (LSD)</vt:lpstr>
      <vt:lpstr>تشخیص پاره‏خط (LSD)</vt:lpstr>
      <vt:lpstr>تشخیص دایره</vt:lpstr>
      <vt:lpstr>تبدیل Hough دایروی</vt:lpstr>
      <vt:lpstr>تبدیل Hough دایروی</vt:lpstr>
      <vt:lpstr>تبدیل Hough دایروی</vt:lpstr>
      <vt:lpstr>ELSD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Mohammadi</cp:lastModifiedBy>
  <cp:revision>666</cp:revision>
  <dcterms:created xsi:type="dcterms:W3CDTF">2009-12-01T11:12:35Z</dcterms:created>
  <dcterms:modified xsi:type="dcterms:W3CDTF">2019-10-21T08:08:48Z</dcterms:modified>
</cp:coreProperties>
</file>